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J8MXWYOmAOwFBIIVoPff24roI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enturyGothic-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enturyGothic-italic.fntdata"/><Relationship Id="rId14" Type="http://schemas.openxmlformats.org/officeDocument/2006/relationships/slide" Target="slides/slide10.xml"/><Relationship Id="rId36" Type="http://schemas.openxmlformats.org/officeDocument/2006/relationships/font" Target="fonts/CenturyGothic-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CenturyGothic-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3" name="Google Shape;3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v-SE" sz="1100" u="none" cap="none" strike="noStrike">
                <a:solidFill>
                  <a:srgbClr val="000000"/>
                </a:solidFill>
                <a:latin typeface="Arial"/>
                <a:ea typeface="Arial"/>
                <a:cs typeface="Arial"/>
                <a:sym typeface="Arial"/>
              </a:rPr>
              <a:t>A single-location restaurant, one grocery shop, or a retail shop to sell your handmade goods would all be an example of small business entrepreneurship. - quiz</a:t>
            </a:r>
            <a:endParaRPr/>
          </a:p>
        </p:txBody>
      </p:sp>
      <p:sp>
        <p:nvSpPr>
          <p:cNvPr id="285" name="Google Shape;28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v-SE" sz="1100" u="none" cap="none" strike="noStrike">
                <a:solidFill>
                  <a:srgbClr val="000000"/>
                </a:solidFill>
                <a:latin typeface="Arial"/>
                <a:ea typeface="Arial"/>
                <a:cs typeface="Arial"/>
                <a:sym typeface="Arial"/>
              </a:rPr>
              <a:t>A single-location restaurant, one grocery shop, or a retail shop to sell your handmade goods would all be an example of small business entrepreneurship. - quiz</a:t>
            </a:r>
            <a:endParaRPr/>
          </a:p>
        </p:txBody>
      </p:sp>
      <p:sp>
        <p:nvSpPr>
          <p:cNvPr id="294" name="Google Shape;29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0"/>
          <p:cNvGrpSpPr/>
          <p:nvPr/>
        </p:nvGrpSpPr>
        <p:grpSpPr>
          <a:xfrm>
            <a:off x="0" y="0"/>
            <a:ext cx="12192000" cy="6858000"/>
            <a:chOff x="0" y="0"/>
            <a:chExt cx="12192000" cy="6858000"/>
          </a:xfrm>
        </p:grpSpPr>
        <p:sp>
          <p:nvSpPr>
            <p:cNvPr id="24" name="Google Shape;24;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0"/>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8" name="Google Shape;28;p20"/>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0" name="Shape 120"/>
        <p:cNvGrpSpPr/>
        <p:nvPr/>
      </p:nvGrpSpPr>
      <p:grpSpPr>
        <a:xfrm>
          <a:off x="0" y="0"/>
          <a:ext cx="0" cy="0"/>
          <a:chOff x="0" y="0"/>
          <a:chExt cx="0" cy="0"/>
        </a:xfrm>
      </p:grpSpPr>
      <p:grpSp>
        <p:nvGrpSpPr>
          <p:cNvPr id="121" name="Google Shape;121;p29"/>
          <p:cNvGrpSpPr/>
          <p:nvPr/>
        </p:nvGrpSpPr>
        <p:grpSpPr>
          <a:xfrm>
            <a:off x="0" y="0"/>
            <a:ext cx="12192000" cy="6858000"/>
            <a:chOff x="0" y="0"/>
            <a:chExt cx="12192000" cy="6858000"/>
          </a:xfrm>
        </p:grpSpPr>
        <p:sp>
          <p:nvSpPr>
            <p:cNvPr id="122" name="Google Shape;122;p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9"/>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9"/>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9"/>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9"/>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9"/>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9"/>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9"/>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2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29"/>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9"/>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133" name="Google Shape;133;p29"/>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34" name="Google Shape;134;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38" name="Shape 138"/>
        <p:cNvGrpSpPr/>
        <p:nvPr/>
      </p:nvGrpSpPr>
      <p:grpSpPr>
        <a:xfrm>
          <a:off x="0" y="0"/>
          <a:ext cx="0" cy="0"/>
          <a:chOff x="0" y="0"/>
          <a:chExt cx="0" cy="0"/>
        </a:xfrm>
      </p:grpSpPr>
      <p:grpSp>
        <p:nvGrpSpPr>
          <p:cNvPr id="139" name="Google Shape;139;p30"/>
          <p:cNvGrpSpPr/>
          <p:nvPr/>
        </p:nvGrpSpPr>
        <p:grpSpPr>
          <a:xfrm>
            <a:off x="0" y="0"/>
            <a:ext cx="12192000" cy="6858000"/>
            <a:chOff x="0" y="0"/>
            <a:chExt cx="12192000" cy="6858000"/>
          </a:xfrm>
        </p:grpSpPr>
        <p:sp>
          <p:nvSpPr>
            <p:cNvPr id="140" name="Google Shape;140;p3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0"/>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0"/>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0"/>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0"/>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0"/>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0"/>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0"/>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3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30"/>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0"/>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51" name="Google Shape;151;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5" name="Shape 155"/>
        <p:cNvGrpSpPr/>
        <p:nvPr/>
      </p:nvGrpSpPr>
      <p:grpSpPr>
        <a:xfrm>
          <a:off x="0" y="0"/>
          <a:ext cx="0" cy="0"/>
          <a:chOff x="0" y="0"/>
          <a:chExt cx="0" cy="0"/>
        </a:xfrm>
      </p:grpSpPr>
      <p:grpSp>
        <p:nvGrpSpPr>
          <p:cNvPr id="156" name="Google Shape;156;p31"/>
          <p:cNvGrpSpPr/>
          <p:nvPr/>
        </p:nvGrpSpPr>
        <p:grpSpPr>
          <a:xfrm>
            <a:off x="0" y="0"/>
            <a:ext cx="12192000" cy="6858000"/>
            <a:chOff x="0" y="0"/>
            <a:chExt cx="12192000" cy="6858000"/>
          </a:xfrm>
        </p:grpSpPr>
        <p:sp>
          <p:nvSpPr>
            <p:cNvPr id="157" name="Google Shape;157;p3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1"/>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1"/>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1"/>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1"/>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1"/>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1"/>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1"/>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3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31"/>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sv-SE"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7" name="Google Shape;167;p31"/>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sv-SE"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68" name="Google Shape;168;p31"/>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1"/>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0" name="Google Shape;170;p31"/>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71" name="Google Shape;171;p3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5" name="Shape 175"/>
        <p:cNvGrpSpPr/>
        <p:nvPr/>
      </p:nvGrpSpPr>
      <p:grpSpPr>
        <a:xfrm>
          <a:off x="0" y="0"/>
          <a:ext cx="0" cy="0"/>
          <a:chOff x="0" y="0"/>
          <a:chExt cx="0" cy="0"/>
        </a:xfrm>
      </p:grpSpPr>
      <p:grpSp>
        <p:nvGrpSpPr>
          <p:cNvPr id="176" name="Google Shape;176;p32"/>
          <p:cNvGrpSpPr/>
          <p:nvPr/>
        </p:nvGrpSpPr>
        <p:grpSpPr>
          <a:xfrm>
            <a:off x="0" y="0"/>
            <a:ext cx="12192000" cy="6858000"/>
            <a:chOff x="0" y="0"/>
            <a:chExt cx="12192000" cy="6858000"/>
          </a:xfrm>
        </p:grpSpPr>
        <p:sp>
          <p:nvSpPr>
            <p:cNvPr id="177" name="Google Shape;177;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2"/>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2"/>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2"/>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2"/>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2"/>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2"/>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2"/>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32"/>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2"/>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88" name="Google Shape;188;p3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2" name="Shape 192"/>
        <p:cNvGrpSpPr/>
        <p:nvPr/>
      </p:nvGrpSpPr>
      <p:grpSpPr>
        <a:xfrm>
          <a:off x="0" y="0"/>
          <a:ext cx="0" cy="0"/>
          <a:chOff x="0" y="0"/>
          <a:chExt cx="0" cy="0"/>
        </a:xfrm>
      </p:grpSpPr>
      <p:sp>
        <p:nvSpPr>
          <p:cNvPr id="193" name="Google Shape;193;p33"/>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3"/>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95" name="Google Shape;195;p33"/>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96" name="Google Shape;196;p33"/>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97" name="Google Shape;197;p33"/>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98" name="Google Shape;198;p33"/>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99" name="Google Shape;199;p33"/>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200" name="Google Shape;200;p33"/>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1" name="Google Shape;201;p33"/>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2" name="Google Shape;202;p3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5" name="Shape 205"/>
        <p:cNvGrpSpPr/>
        <p:nvPr/>
      </p:nvGrpSpPr>
      <p:grpSpPr>
        <a:xfrm>
          <a:off x="0" y="0"/>
          <a:ext cx="0" cy="0"/>
          <a:chOff x="0" y="0"/>
          <a:chExt cx="0" cy="0"/>
        </a:xfrm>
      </p:grpSpPr>
      <p:sp>
        <p:nvSpPr>
          <p:cNvPr id="206" name="Google Shape;206;p34"/>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34"/>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08" name="Google Shape;208;p34"/>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1960"/>
              </a:srgbClr>
            </a:outerShdw>
          </a:effectLst>
        </p:spPr>
      </p:sp>
      <p:sp>
        <p:nvSpPr>
          <p:cNvPr id="209" name="Google Shape;209;p34"/>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10" name="Google Shape;210;p34"/>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1" name="Google Shape;211;p34"/>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1960"/>
              </a:srgbClr>
            </a:outerShdw>
          </a:effectLst>
        </p:spPr>
      </p:sp>
      <p:sp>
        <p:nvSpPr>
          <p:cNvPr id="212" name="Google Shape;212;p34"/>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13" name="Google Shape;213;p34"/>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14" name="Google Shape;214;p34"/>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1960"/>
              </a:srgbClr>
            </a:outerShdw>
          </a:effectLst>
        </p:spPr>
      </p:sp>
      <p:sp>
        <p:nvSpPr>
          <p:cNvPr id="215" name="Google Shape;215;p34"/>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216" name="Google Shape;216;p34"/>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7" name="Google Shape;217;p34"/>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18" name="Google Shape;218;p3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4"/>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1" name="Shape 221"/>
        <p:cNvGrpSpPr/>
        <p:nvPr/>
      </p:nvGrpSpPr>
      <p:grpSpPr>
        <a:xfrm>
          <a:off x="0" y="0"/>
          <a:ext cx="0" cy="0"/>
          <a:chOff x="0" y="0"/>
          <a:chExt cx="0" cy="0"/>
        </a:xfrm>
      </p:grpSpPr>
      <p:sp>
        <p:nvSpPr>
          <p:cNvPr id="222" name="Google Shape;222;p3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5"/>
          <p:cNvSpPr txBox="1"/>
          <p:nvPr>
            <p:ph idx="1" type="body"/>
          </p:nvPr>
        </p:nvSpPr>
        <p:spPr>
          <a:xfrm rot="5400000">
            <a:off x="3859634" y="-101179"/>
            <a:ext cx="3416300" cy="882565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4" name="Google Shape;224;p35"/>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7" name="Shape 227"/>
        <p:cNvGrpSpPr/>
        <p:nvPr/>
      </p:nvGrpSpPr>
      <p:grpSpPr>
        <a:xfrm>
          <a:off x="0" y="0"/>
          <a:ext cx="0" cy="0"/>
          <a:chOff x="0" y="0"/>
          <a:chExt cx="0" cy="0"/>
        </a:xfrm>
      </p:grpSpPr>
      <p:grpSp>
        <p:nvGrpSpPr>
          <p:cNvPr id="228" name="Google Shape;228;p36"/>
          <p:cNvGrpSpPr/>
          <p:nvPr/>
        </p:nvGrpSpPr>
        <p:grpSpPr>
          <a:xfrm>
            <a:off x="0" y="0"/>
            <a:ext cx="12192000" cy="6858000"/>
            <a:chOff x="0" y="0"/>
            <a:chExt cx="12192000" cy="6858000"/>
          </a:xfrm>
        </p:grpSpPr>
        <p:sp>
          <p:nvSpPr>
            <p:cNvPr id="229" name="Google Shape;229;p3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6"/>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6"/>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6"/>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6"/>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6"/>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6"/>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6"/>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6"/>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3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36"/>
          <p:cNvSpPr txBox="1"/>
          <p:nvPr>
            <p:ph type="title"/>
          </p:nvPr>
        </p:nvSpPr>
        <p:spPr>
          <a:xfrm rot="5400000">
            <a:off x="6915923" y="2947780"/>
            <a:ext cx="4748590" cy="140996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6"/>
          <p:cNvSpPr txBox="1"/>
          <p:nvPr>
            <p:ph idx="1" type="body"/>
          </p:nvPr>
        </p:nvSpPr>
        <p:spPr>
          <a:xfrm rot="5400000">
            <a:off x="1908672"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41" name="Google Shape;241;p36"/>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5" name="Google Shape;35;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grpSp>
        <p:nvGrpSpPr>
          <p:cNvPr id="39" name="Google Shape;39;p22"/>
          <p:cNvGrpSpPr/>
          <p:nvPr/>
        </p:nvGrpSpPr>
        <p:grpSpPr>
          <a:xfrm>
            <a:off x="0" y="0"/>
            <a:ext cx="12192000" cy="6858000"/>
            <a:chOff x="0" y="0"/>
            <a:chExt cx="12192000" cy="6858000"/>
          </a:xfrm>
        </p:grpSpPr>
        <p:sp>
          <p:nvSpPr>
            <p:cNvPr id="40" name="Google Shape;40;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2"/>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2"/>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2"/>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2"/>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22"/>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 name="Google Shape;50;p22"/>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2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3"/>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23"/>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0" name="Google Shape;60;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2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6" name="Google Shape;66;p24"/>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7" name="Google Shape;67;p24"/>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8" name="Google Shape;68;p24"/>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69" name="Google Shape;69;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2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7" name="Shape 77"/>
        <p:cNvGrpSpPr/>
        <p:nvPr/>
      </p:nvGrpSpPr>
      <p:grpSpPr>
        <a:xfrm>
          <a:off x="0" y="0"/>
          <a:ext cx="0" cy="0"/>
          <a:chOff x="0" y="0"/>
          <a:chExt cx="0" cy="0"/>
        </a:xfrm>
      </p:grpSpPr>
      <p:sp>
        <p:nvSpPr>
          <p:cNvPr id="78" name="Google Shape;78;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2" name="Shape 82"/>
        <p:cNvGrpSpPr/>
        <p:nvPr/>
      </p:nvGrpSpPr>
      <p:grpSpPr>
        <a:xfrm>
          <a:off x="0" y="0"/>
          <a:ext cx="0" cy="0"/>
          <a:chOff x="0" y="0"/>
          <a:chExt cx="0" cy="0"/>
        </a:xfrm>
      </p:grpSpPr>
      <p:grpSp>
        <p:nvGrpSpPr>
          <p:cNvPr id="83" name="Google Shape;83;p27"/>
          <p:cNvGrpSpPr/>
          <p:nvPr/>
        </p:nvGrpSpPr>
        <p:grpSpPr>
          <a:xfrm>
            <a:off x="0" y="0"/>
            <a:ext cx="12192000" cy="6858000"/>
            <a:chOff x="0" y="0"/>
            <a:chExt cx="12192000" cy="6858000"/>
          </a:xfrm>
        </p:grpSpPr>
        <p:sp>
          <p:nvSpPr>
            <p:cNvPr id="84" name="Google Shape;84;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7"/>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7"/>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7"/>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7"/>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7"/>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7"/>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7"/>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7"/>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27"/>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7"/>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6" name="Google Shape;96;p27"/>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7" name="Google Shape;97;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1" name="Shape 101"/>
        <p:cNvGrpSpPr/>
        <p:nvPr/>
      </p:nvGrpSpPr>
      <p:grpSpPr>
        <a:xfrm>
          <a:off x="0" y="0"/>
          <a:ext cx="0" cy="0"/>
          <a:chOff x="0" y="0"/>
          <a:chExt cx="0" cy="0"/>
        </a:xfrm>
      </p:grpSpPr>
      <p:grpSp>
        <p:nvGrpSpPr>
          <p:cNvPr id="102" name="Google Shape;102;p28"/>
          <p:cNvGrpSpPr/>
          <p:nvPr/>
        </p:nvGrpSpPr>
        <p:grpSpPr>
          <a:xfrm>
            <a:off x="0" y="0"/>
            <a:ext cx="12192000" cy="6858000"/>
            <a:chOff x="0" y="0"/>
            <a:chExt cx="12192000" cy="6858000"/>
          </a:xfrm>
        </p:grpSpPr>
        <p:sp>
          <p:nvSpPr>
            <p:cNvPr id="103" name="Google Shape;103;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8"/>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8"/>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8"/>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8"/>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8"/>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8"/>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8"/>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8"/>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28"/>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8"/>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1960"/>
              </a:srgbClr>
            </a:outerShdw>
          </a:effectLst>
        </p:spPr>
      </p:sp>
      <p:sp>
        <p:nvSpPr>
          <p:cNvPr id="115" name="Google Shape;115;p28"/>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6" name="Google Shape;116;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9"/>
          <p:cNvGrpSpPr/>
          <p:nvPr/>
        </p:nvGrpSpPr>
        <p:grpSpPr>
          <a:xfrm>
            <a:off x="0" y="0"/>
            <a:ext cx="12192000" cy="6858000"/>
            <a:chOff x="0" y="0"/>
            <a:chExt cx="12192000" cy="6858000"/>
          </a:xfrm>
        </p:grpSpPr>
        <p:sp>
          <p:nvSpPr>
            <p:cNvPr id="7" name="Google Shape;7;p19"/>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9"/>
            <p:cNvSpPr/>
            <p:nvPr/>
          </p:nvSpPr>
          <p:spPr>
            <a:xfrm>
              <a:off x="0" y="2667000"/>
              <a:ext cx="4191000" cy="4191000"/>
            </a:xfrm>
            <a:prstGeom prst="ellipse">
              <a:avLst/>
            </a:prstGeom>
            <a:gradFill>
              <a:gsLst>
                <a:gs pos="0">
                  <a:srgbClr val="9B6BF2">
                    <a:alpha val="10196"/>
                  </a:srgbClr>
                </a:gs>
                <a:gs pos="36000">
                  <a:srgbClr val="9B6BF2">
                    <a:alpha val="9019"/>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9"/>
            <p:cNvSpPr/>
            <p:nvPr/>
          </p:nvSpPr>
          <p:spPr>
            <a:xfrm>
              <a:off x="0" y="2895600"/>
              <a:ext cx="2362200" cy="2362200"/>
            </a:xfrm>
            <a:prstGeom prst="ellipse">
              <a:avLst/>
            </a:prstGeom>
            <a:gradFill>
              <a:gsLst>
                <a:gs pos="0">
                  <a:srgbClr val="9B6BF2">
                    <a:alpha val="7058"/>
                  </a:srgbClr>
                </a:gs>
                <a:gs pos="36000">
                  <a:srgbClr val="9B6BF2">
                    <a:alpha val="7058"/>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9"/>
            <p:cNvSpPr/>
            <p:nvPr/>
          </p:nvSpPr>
          <p:spPr>
            <a:xfrm>
              <a:off x="8609012" y="5867400"/>
              <a:ext cx="990600" cy="990600"/>
            </a:xfrm>
            <a:prstGeom prst="ellipse">
              <a:avLst/>
            </a:prstGeom>
            <a:gradFill>
              <a:gsLst>
                <a:gs pos="0">
                  <a:srgbClr val="9B6BF2">
                    <a:alpha val="12941"/>
                  </a:srgbClr>
                </a:gs>
                <a:gs pos="36000">
                  <a:srgbClr val="9B6BF2">
                    <a:alpha val="5882"/>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8609012" y="1676400"/>
              <a:ext cx="2819400" cy="2819400"/>
            </a:xfrm>
            <a:prstGeom prst="ellipse">
              <a:avLst/>
            </a:prstGeom>
            <a:gradFill>
              <a:gsLst>
                <a:gs pos="0">
                  <a:srgbClr val="9B6BF2">
                    <a:alpha val="5882"/>
                  </a:srgbClr>
                </a:gs>
                <a:gs pos="36000">
                  <a:srgbClr val="9B6BF2">
                    <a:alpha val="5098"/>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9"/>
            <p:cNvSpPr/>
            <p:nvPr/>
          </p:nvSpPr>
          <p:spPr>
            <a:xfrm>
              <a:off x="7999412" y="8464"/>
              <a:ext cx="1600200" cy="1600200"/>
            </a:xfrm>
            <a:prstGeom prst="ellipse">
              <a:avLst/>
            </a:prstGeom>
            <a:gradFill>
              <a:gsLst>
                <a:gs pos="0">
                  <a:srgbClr val="9B6BF2">
                    <a:alpha val="12941"/>
                  </a:srgbClr>
                </a:gs>
                <a:gs pos="36000">
                  <a:srgbClr val="9B6BF2">
                    <a:alpha val="5882"/>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7" name="Google Shape;17;p19"/>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accioneduca.org/admin/archivos/clases/material/introduction-to-leadership_1564085781.pdf" TargetMode="External"/><Relationship Id="rId4" Type="http://schemas.openxmlformats.org/officeDocument/2006/relationships/hyperlink" Target="https://www.investopedia.com/terms/e/entrepreneur.asp" TargetMode="External"/><Relationship Id="rId5" Type="http://schemas.openxmlformats.org/officeDocument/2006/relationships/hyperlink" Target="https://www.arabianjbmr.com/pdfs/RPAM_VOL_3_5/6.pdf" TargetMode="External"/><Relationship Id="rId6" Type="http://schemas.openxmlformats.org/officeDocument/2006/relationships/hyperlink" Target="https://www.foretagarna.se/politik-paverkan/rapporter/2021/kvinnors-foretaga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
          <p:cNvSpPr txBox="1"/>
          <p:nvPr>
            <p:ph type="ctrTitle"/>
          </p:nvPr>
        </p:nvSpPr>
        <p:spPr>
          <a:xfrm>
            <a:off x="757389" y="1910807"/>
            <a:ext cx="10483767" cy="139807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r>
              <a:rPr lang="sv-SE" sz="4400"/>
              <a:t>Intro till Entreprenörskap &amp; Ledarskap</a:t>
            </a:r>
            <a:endParaRPr sz="4400"/>
          </a:p>
        </p:txBody>
      </p:sp>
      <p:pic>
        <p:nvPicPr>
          <p:cNvPr descr="A close up of a sign&#10;&#10;Description automatically generated" id="250" name="Google Shape;250;p1"/>
          <p:cNvPicPr preferRelativeResize="0"/>
          <p:nvPr/>
        </p:nvPicPr>
        <p:blipFill rotWithShape="1">
          <a:blip r:embed="rId3">
            <a:alphaModFix/>
          </a:blip>
          <a:srcRect b="0" l="0" r="0" t="0"/>
          <a:stretch/>
        </p:blipFill>
        <p:spPr>
          <a:xfrm>
            <a:off x="7810415" y="5166723"/>
            <a:ext cx="3430741" cy="680564"/>
          </a:xfrm>
          <a:prstGeom prst="rect">
            <a:avLst/>
          </a:prstGeom>
          <a:noFill/>
          <a:ln>
            <a:noFill/>
          </a:ln>
        </p:spPr>
      </p:pic>
      <p:pic>
        <p:nvPicPr>
          <p:cNvPr descr="Diagram&#10;&#10;Description automatically generated" id="251" name="Google Shape;251;p1"/>
          <p:cNvPicPr preferRelativeResize="0"/>
          <p:nvPr/>
        </p:nvPicPr>
        <p:blipFill rotWithShape="1">
          <a:blip r:embed="rId4">
            <a:alphaModFix/>
          </a:blip>
          <a:srcRect b="0" l="0" r="0" t="0"/>
          <a:stretch/>
        </p:blipFill>
        <p:spPr>
          <a:xfrm>
            <a:off x="854116" y="634417"/>
            <a:ext cx="1661522" cy="1661522"/>
          </a:xfrm>
          <a:prstGeom prst="rect">
            <a:avLst/>
          </a:prstGeom>
          <a:noFill/>
          <a:ln>
            <a:noFill/>
          </a:ln>
        </p:spPr>
      </p:pic>
      <p:pic>
        <p:nvPicPr>
          <p:cNvPr descr="Graphical user interface&#10;&#10;Description automatically generated" id="252" name="Google Shape;252;p1"/>
          <p:cNvPicPr preferRelativeResize="0"/>
          <p:nvPr/>
        </p:nvPicPr>
        <p:blipFill rotWithShape="1">
          <a:blip r:embed="rId5">
            <a:alphaModFix/>
          </a:blip>
          <a:srcRect b="0" l="0" r="0" t="0"/>
          <a:stretch/>
        </p:blipFill>
        <p:spPr>
          <a:xfrm>
            <a:off x="904758" y="3572329"/>
            <a:ext cx="5094514" cy="25472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
          <p:cNvSpPr txBox="1"/>
          <p:nvPr>
            <p:ph type="title"/>
          </p:nvPr>
        </p:nvSpPr>
        <p:spPr>
          <a:xfrm>
            <a:off x="1154954" y="973668"/>
            <a:ext cx="9072411"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Hur ska jag gå till väga för att bli en entreprenör?</a:t>
            </a:r>
            <a:endParaRPr/>
          </a:p>
        </p:txBody>
      </p:sp>
      <p:sp>
        <p:nvSpPr>
          <p:cNvPr id="321" name="Google Shape;321;p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560"/>
              <a:buChar char="►"/>
            </a:pPr>
            <a:r>
              <a:rPr lang="sv-SE" sz="3200"/>
              <a:t>Det finns inget specifikt svar på detta! MEN…</a:t>
            </a:r>
            <a:endParaRPr/>
          </a:p>
          <a:p>
            <a:pPr indent="-251459" lvl="0" marL="342900" rtl="0" algn="l">
              <a:lnSpc>
                <a:spcPct val="100000"/>
              </a:lnSpc>
              <a:spcBef>
                <a:spcPts val="1000"/>
              </a:spcBef>
              <a:spcAft>
                <a:spcPts val="0"/>
              </a:spcAft>
              <a:buSzPts val="1440"/>
              <a:buNone/>
            </a:pPr>
            <a:r>
              <a:t/>
            </a:r>
            <a:endParaRPr/>
          </a:p>
          <a:p>
            <a:pPr indent="-251459" lvl="0" marL="342900" rtl="0" algn="l">
              <a:lnSpc>
                <a:spcPct val="100000"/>
              </a:lnSpc>
              <a:spcBef>
                <a:spcPts val="1000"/>
              </a:spcBef>
              <a:spcAft>
                <a:spcPts val="0"/>
              </a:spcAft>
              <a:buSzPts val="144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
          <p:cNvSpPr txBox="1"/>
          <p:nvPr>
            <p:ph type="ctrTitle"/>
          </p:nvPr>
        </p:nvSpPr>
        <p:spPr>
          <a:xfrm>
            <a:off x="2368090" y="2241641"/>
            <a:ext cx="7131510" cy="237471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2400"/>
              <a:buFont typeface="Century Gothic"/>
              <a:buNone/>
            </a:pPr>
            <a:br>
              <a:rPr lang="sv-SE" sz="2800"/>
            </a:br>
            <a:r>
              <a:rPr lang="sv-SE" sz="2800"/>
              <a:t>Det finns några generella steg som de flesta, om än inte alla, framgångsrika entreprenörer har följt.</a:t>
            </a:r>
            <a:br>
              <a:rPr lang="sv-SE" sz="2800"/>
            </a:br>
            <a:br>
              <a:rPr b="1" lang="sv-SE" sz="2800"/>
            </a:b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
          <p:cNvSpPr txBox="1"/>
          <p:nvPr>
            <p:ph type="ctrTitle"/>
          </p:nvPr>
        </p:nvSpPr>
        <p:spPr>
          <a:xfrm>
            <a:off x="2522512" y="95732"/>
            <a:ext cx="7705500" cy="1938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r>
              <a:rPr b="1" lang="sv-SE" sz="4400"/>
              <a:t>Säkerställa ekonomisk stabilitet</a:t>
            </a:r>
            <a:r>
              <a:rPr b="1" lang="sv-SE" sz="4400"/>
              <a:t> </a:t>
            </a:r>
            <a:endParaRPr sz="4400"/>
          </a:p>
        </p:txBody>
      </p:sp>
      <p:sp>
        <p:nvSpPr>
          <p:cNvPr id="332" name="Google Shape;332;p6"/>
          <p:cNvSpPr txBox="1"/>
          <p:nvPr/>
        </p:nvSpPr>
        <p:spPr>
          <a:xfrm flipH="1">
            <a:off x="2049495" y="2627504"/>
            <a:ext cx="78189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sv-SE" sz="2400">
                <a:solidFill>
                  <a:schemeClr val="lt1"/>
                </a:solidFill>
              </a:rPr>
              <a:t>Att börja med en tillräcklig startsumma och säkerställa löpande finansiering kan ge en blivande entreprenör större svängutrymme och mer tid för att arbeta med att bygga upp företaget i stället för att behöva oroa sig för pengar.</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
          <p:cNvSpPr txBox="1"/>
          <p:nvPr>
            <p:ph type="ctrTitle"/>
          </p:nvPr>
        </p:nvSpPr>
        <p:spPr>
          <a:xfrm>
            <a:off x="2716371" y="280166"/>
            <a:ext cx="6759257" cy="193813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r>
              <a:rPr b="1" lang="sv-SE" sz="4400"/>
              <a:t>Bygg en bred kompetensgrund</a:t>
            </a:r>
            <a:r>
              <a:rPr b="1" lang="sv-SE" sz="4400"/>
              <a:t> </a:t>
            </a:r>
            <a:endParaRPr sz="4400"/>
          </a:p>
        </p:txBody>
      </p:sp>
      <p:sp>
        <p:nvSpPr>
          <p:cNvPr id="338" name="Google Shape;338;p7"/>
          <p:cNvSpPr txBox="1"/>
          <p:nvPr/>
        </p:nvSpPr>
        <p:spPr>
          <a:xfrm flipH="1">
            <a:off x="2517428" y="2792750"/>
            <a:ext cx="69582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sv-SE" sz="2400">
                <a:solidFill>
                  <a:schemeClr val="lt1"/>
                </a:solidFill>
              </a:rPr>
              <a:t>Genom att praktiskt ta sig an nya utmaningar så kan en bred kompetensgrund byggas. Det ger entreprenören en verktygslåda att förlita sig på när de ställs inför svåra situationer.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8"/>
          <p:cNvSpPr txBox="1"/>
          <p:nvPr>
            <p:ph type="ctrTitle"/>
          </p:nvPr>
        </p:nvSpPr>
        <p:spPr>
          <a:xfrm>
            <a:off x="2231032" y="1223157"/>
            <a:ext cx="7563679" cy="138652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Century Gothic"/>
              <a:buNone/>
            </a:pPr>
            <a:br>
              <a:rPr lang="sv-SE" sz="4400"/>
            </a:br>
            <a:r>
              <a:rPr b="1" lang="sv-SE" sz="4400"/>
              <a:t>Konsumera innehåll via flera kanaler </a:t>
            </a:r>
            <a:endParaRPr sz="4400"/>
          </a:p>
        </p:txBody>
      </p:sp>
      <p:sp>
        <p:nvSpPr>
          <p:cNvPr id="344" name="Google Shape;344;p8"/>
          <p:cNvSpPr txBox="1"/>
          <p:nvPr/>
        </p:nvSpPr>
        <p:spPr>
          <a:xfrm flipH="1">
            <a:off x="2787713" y="3171947"/>
            <a:ext cx="68313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sv-SE" sz="2400" u="none" cap="none" strike="noStrike">
                <a:solidFill>
                  <a:schemeClr val="lt1"/>
                </a:solidFill>
                <a:latin typeface="Arial"/>
                <a:ea typeface="Arial"/>
                <a:cs typeface="Arial"/>
                <a:sym typeface="Arial"/>
              </a:rPr>
              <a:t> Detta innehåll kan vara i form av poddar, böcker, artiklar eller föreläsningar. Det viktiga är att innehållet, oavsett kanal, är varierande.</a:t>
            </a:r>
            <a:br>
              <a:rPr b="0" i="0" lang="sv-SE"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9"/>
          <p:cNvSpPr txBox="1"/>
          <p:nvPr>
            <p:ph type="ctrTitle"/>
          </p:nvPr>
        </p:nvSpPr>
        <p:spPr>
          <a:xfrm>
            <a:off x="1878449" y="1112373"/>
            <a:ext cx="8435100" cy="1244851"/>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Century Gothic"/>
              <a:buNone/>
            </a:pPr>
            <a:r>
              <a:rPr b="1" lang="sv-SE" sz="4400"/>
              <a:t>Identifiera ett problem som ska lösas</a:t>
            </a:r>
            <a:r>
              <a:rPr b="1" lang="sv-SE" sz="4400"/>
              <a:t> </a:t>
            </a:r>
            <a:endParaRPr sz="4400"/>
          </a:p>
        </p:txBody>
      </p:sp>
      <p:sp>
        <p:nvSpPr>
          <p:cNvPr id="350" name="Google Shape;350;p9"/>
          <p:cNvSpPr txBox="1"/>
          <p:nvPr/>
        </p:nvSpPr>
        <p:spPr>
          <a:xfrm flipH="1">
            <a:off x="2802827" y="2698638"/>
            <a:ext cx="6586200" cy="326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sv-SE" sz="2400">
                <a:solidFill>
                  <a:schemeClr val="lt1"/>
                </a:solidFill>
              </a:rPr>
              <a:t>Genom att identifiera ett problem kan en blivande entreprenör bygga ett företag kring att lösa det problemet.</a:t>
            </a:r>
            <a:endParaRPr sz="2400">
              <a:solidFill>
                <a:schemeClr val="lt1"/>
              </a:solidFill>
            </a:endParaRPr>
          </a:p>
          <a:p>
            <a:pPr indent="0" lvl="0" marL="0" marR="0" rtl="0" algn="ctr">
              <a:lnSpc>
                <a:spcPct val="100000"/>
              </a:lnSpc>
              <a:spcBef>
                <a:spcPts val="0"/>
              </a:spcBef>
              <a:spcAft>
                <a:spcPts val="0"/>
              </a:spcAft>
              <a:buClr>
                <a:schemeClr val="dk1"/>
              </a:buClr>
              <a:buSzPts val="1100"/>
              <a:buFont typeface="Arial"/>
              <a:buNone/>
            </a:pPr>
            <a:r>
              <a:rPr lang="sv-SE" sz="2400">
                <a:solidFill>
                  <a:schemeClr val="lt1"/>
                </a:solidFill>
              </a:rPr>
              <a:t>Det är viktigt att kombinera steg 3 och 4 så att problemet identifieras genom att se på olika branscher som en outsider.</a:t>
            </a:r>
            <a:endParaRPr sz="2400">
              <a:solidFill>
                <a:schemeClr val="lt1"/>
              </a:solidFill>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br>
              <a:rPr b="0" i="0" lang="sv-SE"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0"/>
          <p:cNvSpPr txBox="1"/>
          <p:nvPr>
            <p:ph type="ctrTitle"/>
          </p:nvPr>
        </p:nvSpPr>
        <p:spPr>
          <a:xfrm>
            <a:off x="3141693" y="1178287"/>
            <a:ext cx="5682194" cy="114935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Century Gothic"/>
              <a:buNone/>
            </a:pPr>
            <a:br>
              <a:rPr lang="sv-SE" sz="4400"/>
            </a:br>
            <a:r>
              <a:rPr b="1" lang="sv-SE" sz="4400"/>
              <a:t>Lös problemet </a:t>
            </a:r>
            <a:endParaRPr sz="4400"/>
          </a:p>
        </p:txBody>
      </p:sp>
      <p:sp>
        <p:nvSpPr>
          <p:cNvPr id="356" name="Google Shape;356;p10"/>
          <p:cNvSpPr txBox="1"/>
          <p:nvPr/>
        </p:nvSpPr>
        <p:spPr>
          <a:xfrm flipH="1">
            <a:off x="2790579" y="2693297"/>
            <a:ext cx="63843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sv-SE" sz="2400">
                <a:solidFill>
                  <a:schemeClr val="lt1"/>
                </a:solidFill>
              </a:rPr>
              <a:t>Framgångsrika startups löser antingen problem för andra företag eller för allmänheten. Detta kallas för "att addera mervärde till problemet".</a:t>
            </a:r>
            <a:br>
              <a:rPr b="0" i="0" lang="sv-SE"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1"/>
          <p:cNvSpPr txBox="1"/>
          <p:nvPr>
            <p:ph type="ctrTitle"/>
          </p:nvPr>
        </p:nvSpPr>
        <p:spPr>
          <a:xfrm>
            <a:off x="3254903" y="1187532"/>
            <a:ext cx="5682194" cy="103512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Century Gothic"/>
              <a:buNone/>
            </a:pPr>
            <a:br>
              <a:rPr lang="sv-SE" sz="4400"/>
            </a:br>
            <a:r>
              <a:rPr b="1" lang="sv-SE" sz="4400"/>
              <a:t>Nätverka som en galning </a:t>
            </a:r>
            <a:endParaRPr sz="4400"/>
          </a:p>
        </p:txBody>
      </p:sp>
      <p:sp>
        <p:nvSpPr>
          <p:cNvPr id="362" name="Google Shape;362;p11"/>
          <p:cNvSpPr txBox="1"/>
          <p:nvPr/>
        </p:nvSpPr>
        <p:spPr>
          <a:xfrm flipH="1">
            <a:off x="2458207" y="2696349"/>
            <a:ext cx="72756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lang="sv-SE" sz="2400">
                <a:solidFill>
                  <a:schemeClr val="lt1"/>
                </a:solidFill>
              </a:rPr>
              <a:t>Nätverk är avgörande för alla nya entreprenörer. Att träffa rätt personer som kan introducera dig till kontakter inom din bransch, t.ex. leverantörer, finansiärer och mentorer, kan vara skillnaden mellan framgång och misslyckande.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2"/>
          <p:cNvSpPr txBox="1"/>
          <p:nvPr>
            <p:ph type="ctrTitle"/>
          </p:nvPr>
        </p:nvSpPr>
        <p:spPr>
          <a:xfrm>
            <a:off x="3341328" y="1406633"/>
            <a:ext cx="5034332" cy="829103"/>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Century Gothic"/>
              <a:buNone/>
            </a:pPr>
            <a:r>
              <a:rPr b="1" lang="sv-SE" sz="4400"/>
              <a:t>Föregå med gott exempel</a:t>
            </a:r>
            <a:endParaRPr sz="4400"/>
          </a:p>
        </p:txBody>
      </p:sp>
      <p:sp>
        <p:nvSpPr>
          <p:cNvPr id="368" name="Google Shape;368;p12"/>
          <p:cNvSpPr txBox="1"/>
          <p:nvPr/>
        </p:nvSpPr>
        <p:spPr>
          <a:xfrm flipH="1">
            <a:off x="2307837" y="2529669"/>
            <a:ext cx="79089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sv-SE" sz="2400">
                <a:solidFill>
                  <a:schemeClr val="lt1"/>
                </a:solidFill>
              </a:rPr>
              <a:t>En entreprenör måste vara ledande inom sitt företag. En ledare måste arbeta hårt, motivera och inspirera sina anställda till att nå sin fulla potential för att företaget ska gå bra.</a:t>
            </a:r>
            <a:endParaRPr sz="24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sv-SE" sz="2400">
                <a:solidFill>
                  <a:schemeClr val="lt1"/>
                </a:solidFill>
              </a:rPr>
              <a:t>Studera dessa personer och läs deras böcker för att se hur du kan bli en bra ledare som föregår med gott exempel till dina anställda.</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3"/>
          <p:cNvSpPr txBox="1"/>
          <p:nvPr>
            <p:ph type="ctrTitle"/>
          </p:nvPr>
        </p:nvSpPr>
        <p:spPr>
          <a:xfrm>
            <a:off x="1585095" y="2078439"/>
            <a:ext cx="8687061" cy="193813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br>
              <a:rPr lang="sv-SE" sz="4400"/>
            </a:br>
            <a:r>
              <a:rPr lang="sv-SE" sz="3600"/>
              <a:t>Vad är ledarskap? </a:t>
            </a:r>
            <a:br>
              <a:rPr lang="sv-SE" sz="3600"/>
            </a:br>
            <a:br>
              <a:rPr lang="sv-SE" sz="3600"/>
            </a:br>
            <a:r>
              <a:rPr lang="sv-SE" sz="3600"/>
              <a:t>Hur skulle du beskriva en bra ledare?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
          <p:cNvSpPr txBox="1"/>
          <p:nvPr>
            <p:ph type="ctrTitle"/>
          </p:nvPr>
        </p:nvSpPr>
        <p:spPr>
          <a:xfrm>
            <a:off x="1378406" y="2729961"/>
            <a:ext cx="9820510" cy="139807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b="1" lang="sv-SE" sz="3600"/>
              <a:t>Vad innebär det att vara en Entreprenör</a:t>
            </a:r>
            <a:r>
              <a:rPr b="1" lang="sv-SE" sz="3600"/>
              <a:t>? </a:t>
            </a:r>
            <a:br>
              <a:rPr b="1" lang="sv-SE" sz="1400"/>
            </a:b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Ledarskap som koncept</a:t>
            </a:r>
            <a:endParaRPr/>
          </a:p>
        </p:txBody>
      </p:sp>
      <p:sp>
        <p:nvSpPr>
          <p:cNvPr id="379" name="Google Shape;379;p14"/>
          <p:cNvSpPr txBox="1"/>
          <p:nvPr>
            <p:ph idx="1" type="body"/>
          </p:nvPr>
        </p:nvSpPr>
        <p:spPr>
          <a:xfrm>
            <a:off x="988294" y="2643255"/>
            <a:ext cx="10215411" cy="3674417"/>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SzPct val="103225"/>
              <a:buNone/>
            </a:pPr>
            <a:r>
              <a:rPr lang="sv-SE" sz="2800">
                <a:latin typeface="Arial"/>
                <a:ea typeface="Arial"/>
                <a:cs typeface="Arial"/>
                <a:sym typeface="Arial"/>
              </a:rPr>
              <a:t>Ledarskap innebär att påverka sina medarbetares beteende för att uppnå organisationens syfte och mål.</a:t>
            </a:r>
            <a:endParaRPr/>
          </a:p>
          <a:p>
            <a:pPr indent="0" lvl="0" marL="0" rtl="0" algn="l">
              <a:lnSpc>
                <a:spcPct val="100000"/>
              </a:lnSpc>
              <a:spcBef>
                <a:spcPts val="0"/>
              </a:spcBef>
              <a:spcAft>
                <a:spcPts val="0"/>
              </a:spcAft>
              <a:buSzPct val="103225"/>
              <a:buNone/>
            </a:pPr>
            <a:r>
              <a:t/>
            </a:r>
            <a:endParaRPr sz="2800">
              <a:latin typeface="Arial"/>
              <a:ea typeface="Arial"/>
              <a:cs typeface="Arial"/>
              <a:sym typeface="Arial"/>
            </a:endParaRPr>
          </a:p>
          <a:p>
            <a:pPr indent="0" lvl="0" marL="0" rtl="0" algn="l">
              <a:lnSpc>
                <a:spcPct val="100000"/>
              </a:lnSpc>
              <a:spcBef>
                <a:spcPts val="0"/>
              </a:spcBef>
              <a:spcAft>
                <a:spcPts val="0"/>
              </a:spcAft>
              <a:buSzPct val="103225"/>
              <a:buNone/>
            </a:pPr>
            <a:r>
              <a:rPr lang="sv-SE" sz="2800">
                <a:latin typeface="Arial"/>
                <a:ea typeface="Arial"/>
                <a:cs typeface="Arial"/>
                <a:sym typeface="Arial"/>
              </a:rPr>
              <a:t>Ledarskap bygger på ledarens personliga egenskaper för att påverka medarbetare att frivilligt följa organisationens principer.</a:t>
            </a:r>
            <a:r>
              <a:rPr lang="sv-SE" sz="2800">
                <a:latin typeface="Arial"/>
                <a:ea typeface="Arial"/>
                <a:cs typeface="Arial"/>
                <a:sym typeface="Arial"/>
              </a:rPr>
              <a:t> </a:t>
            </a:r>
            <a:endParaRPr/>
          </a:p>
          <a:p>
            <a:pPr indent="0" lvl="0" marL="0" rtl="0" algn="l">
              <a:lnSpc>
                <a:spcPct val="100000"/>
              </a:lnSpc>
              <a:spcBef>
                <a:spcPts val="0"/>
              </a:spcBef>
              <a:spcAft>
                <a:spcPts val="0"/>
              </a:spcAft>
              <a:buSzPct val="103225"/>
              <a:buNone/>
            </a:pPr>
            <a:r>
              <a:t/>
            </a:r>
            <a:endParaRPr sz="2800">
              <a:latin typeface="Arial"/>
              <a:ea typeface="Arial"/>
              <a:cs typeface="Arial"/>
              <a:sym typeface="Arial"/>
            </a:endParaRPr>
          </a:p>
          <a:p>
            <a:pPr indent="0" lvl="0" marL="0" rtl="0" algn="l">
              <a:lnSpc>
                <a:spcPct val="100000"/>
              </a:lnSpc>
              <a:spcBef>
                <a:spcPts val="0"/>
              </a:spcBef>
              <a:spcAft>
                <a:spcPts val="0"/>
              </a:spcAft>
              <a:buSzPct val="103225"/>
              <a:buNone/>
            </a:pPr>
            <a:r>
              <a:rPr lang="sv-SE" sz="2800">
                <a:latin typeface="Arial"/>
                <a:ea typeface="Arial"/>
                <a:cs typeface="Arial"/>
                <a:sym typeface="Arial"/>
              </a:rPr>
              <a:t>Ledarskap är förmågan att inspirera andra till att vilja utföra sina institutionella plikter.</a:t>
            </a:r>
            <a:r>
              <a:rPr lang="sv-SE" sz="2800">
                <a:latin typeface="Arial"/>
                <a:ea typeface="Arial"/>
                <a:cs typeface="Arial"/>
                <a:sym typeface="Arial"/>
              </a:rPr>
              <a:t> </a:t>
            </a:r>
            <a:endParaRPr/>
          </a:p>
          <a:p>
            <a:pPr indent="0" lvl="0" marL="0" rtl="0" algn="l">
              <a:lnSpc>
                <a:spcPct val="100000"/>
              </a:lnSpc>
              <a:spcBef>
                <a:spcPts val="0"/>
              </a:spcBef>
              <a:spcAft>
                <a:spcPts val="0"/>
              </a:spcAft>
              <a:buSzPct val="103225"/>
              <a:buNone/>
            </a:pPr>
            <a:r>
              <a:t/>
            </a:r>
            <a:endParaRPr sz="2800">
              <a:latin typeface="Arial"/>
              <a:ea typeface="Arial"/>
              <a:cs typeface="Arial"/>
              <a:sym typeface="Arial"/>
            </a:endParaRPr>
          </a:p>
          <a:p>
            <a:pPr indent="0" lvl="0" marL="0" rtl="0" algn="l">
              <a:lnSpc>
                <a:spcPct val="100000"/>
              </a:lnSpc>
              <a:spcBef>
                <a:spcPts val="0"/>
              </a:spcBef>
              <a:spcAft>
                <a:spcPts val="0"/>
              </a:spcAft>
              <a:buSzPct val="103225"/>
              <a:buNone/>
            </a:pPr>
            <a:r>
              <a:rPr lang="sv-SE" sz="2800">
                <a:latin typeface="Arial"/>
                <a:ea typeface="Arial"/>
                <a:cs typeface="Arial"/>
                <a:sym typeface="Arial"/>
              </a:rPr>
              <a:t>Ledarskap visar vart vi vill gå och vägen framåt.</a:t>
            </a:r>
            <a:endParaRPr/>
          </a:p>
          <a:p>
            <a:pPr indent="0" lvl="0" marL="0" rtl="0" algn="l">
              <a:lnSpc>
                <a:spcPct val="100000"/>
              </a:lnSpc>
              <a:spcBef>
                <a:spcPts val="0"/>
              </a:spcBef>
              <a:spcAft>
                <a:spcPts val="0"/>
              </a:spcAft>
              <a:buSzPct val="103225"/>
              <a:buNone/>
            </a:pPr>
            <a:r>
              <a:t/>
            </a:r>
            <a:endParaRPr sz="2800">
              <a:latin typeface="Arial"/>
              <a:ea typeface="Arial"/>
              <a:cs typeface="Arial"/>
              <a:sym typeface="Arial"/>
            </a:endParaRPr>
          </a:p>
          <a:p>
            <a:pPr indent="0" lvl="0" marL="0" rtl="0" algn="l">
              <a:lnSpc>
                <a:spcPct val="100000"/>
              </a:lnSpc>
              <a:spcBef>
                <a:spcPts val="0"/>
              </a:spcBef>
              <a:spcAft>
                <a:spcPts val="0"/>
              </a:spcAft>
              <a:buSzPct val="103225"/>
              <a:buNone/>
            </a:pPr>
            <a:r>
              <a:rPr lang="sv-SE" sz="2800">
                <a:latin typeface="Arial"/>
                <a:ea typeface="Arial"/>
                <a:cs typeface="Arial"/>
                <a:sym typeface="Arial"/>
              </a:rPr>
              <a:t>Ledarskap innebär att inspirera andra till att vilja utföra organiserade uppgifter för att uppnå målen.</a:t>
            </a:r>
            <a:r>
              <a:rPr lang="sv-SE" sz="2800">
                <a:latin typeface="Arial"/>
                <a:ea typeface="Arial"/>
                <a:cs typeface="Arial"/>
                <a:sym typeface="Arial"/>
              </a:rPr>
              <a:t> </a:t>
            </a:r>
            <a:endParaRPr sz="28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1"/>
          <p:cNvSpPr txBox="1"/>
          <p:nvPr>
            <p:ph type="title"/>
          </p:nvPr>
        </p:nvSpPr>
        <p:spPr>
          <a:xfrm>
            <a:off x="1309333" y="838200"/>
            <a:ext cx="8761413" cy="97388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1800"/>
              <a:buNone/>
            </a:pPr>
            <a:r>
              <a:rPr lang="sv-SE"/>
              <a:t>Hur skulle du beskriva en bra ledare?</a:t>
            </a:r>
            <a:endParaRPr/>
          </a:p>
        </p:txBody>
      </p:sp>
      <p:sp>
        <p:nvSpPr>
          <p:cNvPr id="385" name="Google Shape;385;p4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sv-SE" sz="2000">
                <a:latin typeface="Arial"/>
                <a:ea typeface="Arial"/>
                <a:cs typeface="Arial"/>
                <a:sym typeface="Arial"/>
              </a:rPr>
              <a:t>Ledare föds inte, de skapas.</a:t>
            </a:r>
            <a:r>
              <a:rPr lang="sv-SE" sz="2000">
                <a:latin typeface="Arial"/>
                <a:ea typeface="Arial"/>
                <a:cs typeface="Arial"/>
                <a:sym typeface="Arial"/>
              </a:rPr>
              <a:t> </a:t>
            </a:r>
            <a:endParaRPr/>
          </a:p>
          <a:p>
            <a:pPr indent="-320040" lvl="0" marL="457200" rtl="0" algn="l">
              <a:lnSpc>
                <a:spcPct val="100000"/>
              </a:lnSpc>
              <a:spcBef>
                <a:spcPts val="1000"/>
              </a:spcBef>
              <a:spcAft>
                <a:spcPts val="0"/>
              </a:spcAft>
              <a:buSzPts val="1440"/>
              <a:buChar char="►"/>
            </a:pPr>
            <a:r>
              <a:rPr lang="sv-SE" sz="2000">
                <a:latin typeface="Arial"/>
                <a:ea typeface="Arial"/>
                <a:cs typeface="Arial"/>
                <a:sym typeface="Arial"/>
              </a:rPr>
              <a:t>Bra ledare utvecklas genom självstudier, utbildning, träning och erfarenhet.</a:t>
            </a:r>
            <a:r>
              <a:rPr lang="sv-SE" sz="2000">
                <a:latin typeface="Arial"/>
                <a:ea typeface="Arial"/>
                <a:cs typeface="Arial"/>
                <a:sym typeface="Arial"/>
              </a:rPr>
              <a:t> </a:t>
            </a:r>
            <a:endParaRPr/>
          </a:p>
          <a:p>
            <a:pPr indent="-320040" lvl="0" marL="457200" rtl="0" algn="l">
              <a:lnSpc>
                <a:spcPct val="100000"/>
              </a:lnSpc>
              <a:spcBef>
                <a:spcPts val="1000"/>
              </a:spcBef>
              <a:spcAft>
                <a:spcPts val="0"/>
              </a:spcAft>
              <a:buSzPts val="1440"/>
              <a:buChar char="►"/>
            </a:pPr>
            <a:r>
              <a:rPr lang="sv-SE" sz="2000">
                <a:latin typeface="Arial"/>
                <a:ea typeface="Arial"/>
                <a:cs typeface="Arial"/>
                <a:sym typeface="Arial"/>
              </a:rPr>
              <a:t>Ledarskap är en process där en person påverkar andra att uppnå ett mål och styr organisationen på ett sätt som gör den mer sammanhållen och sammanhängande.</a:t>
            </a:r>
            <a:r>
              <a:rPr lang="sv-SE" sz="2000">
                <a:latin typeface="Arial"/>
                <a:ea typeface="Arial"/>
                <a:cs typeface="Arial"/>
                <a:sym typeface="Arial"/>
              </a:rPr>
              <a:t> </a:t>
            </a:r>
            <a:endParaRPr/>
          </a:p>
          <a:p>
            <a:pPr indent="-320040" lvl="0" marL="457200" rtl="0" algn="l">
              <a:lnSpc>
                <a:spcPct val="100000"/>
              </a:lnSpc>
              <a:spcBef>
                <a:spcPts val="1000"/>
              </a:spcBef>
              <a:spcAft>
                <a:spcPts val="0"/>
              </a:spcAft>
              <a:buSzPts val="1440"/>
              <a:buChar char="►"/>
            </a:pPr>
            <a:r>
              <a:rPr lang="sv-SE" sz="2000">
                <a:latin typeface="Arial"/>
                <a:ea typeface="Arial"/>
                <a:cs typeface="Arial"/>
                <a:sym typeface="Arial"/>
              </a:rPr>
              <a:t>Ledare genomför denna process genom t.ex. övertygelser, värderingar, etik, karaktär, kunskap och färdigheter.</a:t>
            </a:r>
            <a:r>
              <a:rPr lang="sv-SE" sz="2000">
                <a:latin typeface="Arial"/>
                <a:ea typeface="Arial"/>
                <a:cs typeface="Arial"/>
                <a:sym typeface="Arial"/>
              </a:rPr>
              <a:t> </a:t>
            </a:r>
            <a:endParaRPr sz="20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2"/>
          <p:cNvSpPr txBox="1"/>
          <p:nvPr>
            <p:ph type="title"/>
          </p:nvPr>
        </p:nvSpPr>
        <p:spPr>
          <a:xfrm>
            <a:off x="1219200" y="985543"/>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1800"/>
              <a:buNone/>
            </a:pPr>
            <a:r>
              <a:rPr lang="sv-SE"/>
              <a:t>De två viktigaste nycklarna till effektivt ledarskap </a:t>
            </a:r>
            <a:endParaRPr/>
          </a:p>
        </p:txBody>
      </p:sp>
      <p:sp>
        <p:nvSpPr>
          <p:cNvPr id="391" name="Google Shape;391;p42"/>
          <p:cNvSpPr txBox="1"/>
          <p:nvPr>
            <p:ph idx="1" type="body"/>
          </p:nvPr>
        </p:nvSpPr>
        <p:spPr>
          <a:xfrm>
            <a:off x="1368710" y="3310464"/>
            <a:ext cx="9247830" cy="1992252"/>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lang="sv-SE" sz="2200">
                <a:latin typeface="Arial"/>
                <a:ea typeface="Arial"/>
                <a:cs typeface="Arial"/>
                <a:sym typeface="Arial"/>
              </a:rPr>
              <a:t>Du måste vara pålitlig och du måste kunna kommunicera en vision om vilken riktning organisationen behöver ta.</a:t>
            </a:r>
            <a:r>
              <a:rPr lang="sv-SE" sz="2200">
                <a:latin typeface="Arial"/>
                <a:ea typeface="Arial"/>
                <a:cs typeface="Arial"/>
                <a:sym typeface="Arial"/>
              </a:rPr>
              <a:t> </a:t>
            </a:r>
            <a:endParaRPr sz="2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3"/>
          <p:cNvSpPr txBox="1"/>
          <p:nvPr>
            <p:ph type="ctrTitle"/>
          </p:nvPr>
        </p:nvSpPr>
        <p:spPr>
          <a:xfrm>
            <a:off x="3504939" y="249639"/>
            <a:ext cx="8687061" cy="193813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r>
              <a:rPr lang="sv-SE" sz="4400"/>
              <a:t>Ledarskapsstil</a:t>
            </a:r>
            <a:endParaRPr/>
          </a:p>
        </p:txBody>
      </p:sp>
      <p:sp>
        <p:nvSpPr>
          <p:cNvPr id="397" name="Google Shape;397;p43"/>
          <p:cNvSpPr txBox="1"/>
          <p:nvPr/>
        </p:nvSpPr>
        <p:spPr>
          <a:xfrm>
            <a:off x="1880259" y="2802577"/>
            <a:ext cx="843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Forskare har gjort en hel del arbete om ledarstilar.</a:t>
            </a:r>
            <a:r>
              <a:rPr b="0" i="0" lang="sv-SE" sz="2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Rensis Likert (1967) utvecklade en universell teori eller stil som sträcker sig från autokratisk till deltagande, d.v.s. systemteorier 1-4.</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4"/>
          <p:cNvSpPr txBox="1"/>
          <p:nvPr>
            <p:ph type="ctrTitle"/>
          </p:nvPr>
        </p:nvSpPr>
        <p:spPr>
          <a:xfrm>
            <a:off x="3649521" y="787482"/>
            <a:ext cx="8687061" cy="193813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4400"/>
              <a:buFont typeface="Century Gothic"/>
              <a:buNone/>
            </a:pPr>
            <a:r>
              <a:rPr lang="sv-SE" sz="4400"/>
              <a:t>Ledarskapsstil</a:t>
            </a:r>
            <a:endParaRPr/>
          </a:p>
        </p:txBody>
      </p:sp>
      <p:sp>
        <p:nvSpPr>
          <p:cNvPr id="403" name="Google Shape;403;p44"/>
          <p:cNvSpPr txBox="1"/>
          <p:nvPr/>
        </p:nvSpPr>
        <p:spPr>
          <a:xfrm>
            <a:off x="1133931" y="3429000"/>
            <a:ext cx="2765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System 1:</a:t>
            </a:r>
            <a:endParaRPr sz="20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Exploaterande eller auktoritativ</a:t>
            </a:r>
            <a:endParaRPr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04" name="Google Shape;404;p44"/>
          <p:cNvSpPr txBox="1"/>
          <p:nvPr/>
        </p:nvSpPr>
        <p:spPr>
          <a:xfrm>
            <a:off x="3898903" y="3429000"/>
            <a:ext cx="2565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System 2:</a:t>
            </a:r>
            <a:endParaRPr sz="20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Välmenande – autokratisk</a:t>
            </a:r>
            <a:endParaRPr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05" name="Google Shape;405;p44"/>
          <p:cNvSpPr txBox="1"/>
          <p:nvPr/>
        </p:nvSpPr>
        <p:spPr>
          <a:xfrm>
            <a:off x="9421254" y="3382833"/>
            <a:ext cx="1969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System 4: Deltagande team</a:t>
            </a:r>
            <a:endParaRPr b="0" i="0" sz="2000" u="none" cap="none" strike="noStrike">
              <a:solidFill>
                <a:schemeClr val="lt1"/>
              </a:solidFill>
              <a:latin typeface="Arial"/>
              <a:ea typeface="Arial"/>
              <a:cs typeface="Arial"/>
              <a:sym typeface="Arial"/>
            </a:endParaRPr>
          </a:p>
        </p:txBody>
      </p:sp>
      <p:sp>
        <p:nvSpPr>
          <p:cNvPr id="406" name="Google Shape;406;p44"/>
          <p:cNvSpPr txBox="1"/>
          <p:nvPr/>
        </p:nvSpPr>
        <p:spPr>
          <a:xfrm>
            <a:off x="6463972" y="3429000"/>
            <a:ext cx="2183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System 3:</a:t>
            </a:r>
            <a:endParaRPr sz="20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sv-SE" sz="2000">
                <a:solidFill>
                  <a:schemeClr val="lt1"/>
                </a:solidFill>
              </a:rPr>
              <a:t>Rådgivande</a:t>
            </a:r>
            <a:endParaRPr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5"/>
          <p:cNvSpPr/>
          <p:nvPr/>
        </p:nvSpPr>
        <p:spPr>
          <a:xfrm>
            <a:off x="1579418" y="1795549"/>
            <a:ext cx="8861400" cy="4455600"/>
          </a:xfrm>
          <a:prstGeom prst="rect">
            <a:avLst/>
          </a:prstGeom>
          <a:solidFill>
            <a:srgbClr val="D3CDE4"/>
          </a:solidFill>
          <a:ln cap="flat" cmpd="sng" w="25400">
            <a:solidFill>
              <a:srgbClr val="820C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2" name="Google Shape;412;p45"/>
          <p:cNvSpPr txBox="1"/>
          <p:nvPr/>
        </p:nvSpPr>
        <p:spPr>
          <a:xfrm>
            <a:off x="1579418" y="901279"/>
            <a:ext cx="62910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lt1"/>
                </a:solidFill>
                <a:latin typeface="Arial"/>
                <a:ea typeface="Arial"/>
                <a:cs typeface="Arial"/>
                <a:sym typeface="Arial"/>
              </a:rPr>
              <a:t>System 1:</a:t>
            </a:r>
            <a:endParaRPr b="0" i="0" sz="14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sv-SE" sz="2000">
                <a:solidFill>
                  <a:schemeClr val="lt1"/>
                </a:solidFill>
              </a:rPr>
              <a:t>Exploaterande eller auktoritativ</a:t>
            </a:r>
            <a:endParaRPr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13" name="Google Shape;413;p45"/>
          <p:cNvSpPr txBox="1"/>
          <p:nvPr/>
        </p:nvSpPr>
        <p:spPr>
          <a:xfrm>
            <a:off x="2070464" y="1997839"/>
            <a:ext cx="74061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sv-SE" sz="2000">
                <a:solidFill>
                  <a:schemeClr val="dk1"/>
                </a:solidFill>
              </a:rPr>
              <a:t>Chefer fattar alla beslut.</a:t>
            </a:r>
            <a:r>
              <a:rPr b="0" i="0" lang="sv-SE"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dk1"/>
                </a:solidFill>
              </a:rPr>
              <a:t>Att inte slutföra tilldelat arbete leder till hot eller bestraffning.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dk1"/>
                </a:solidFill>
              </a:rPr>
              <a:t>När system 1 används så råder lågt förtroende mellan ledning och medarbetare.</a:t>
            </a:r>
            <a:r>
              <a:rPr b="0" i="0" lang="sv-SE"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dk1"/>
                </a:solidFill>
              </a:rPr>
              <a:t>Det är uppgiftsorienterat.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p:nvPr/>
        </p:nvSpPr>
        <p:spPr>
          <a:xfrm>
            <a:off x="1579418" y="1745673"/>
            <a:ext cx="8861368" cy="4339243"/>
          </a:xfrm>
          <a:prstGeom prst="rect">
            <a:avLst/>
          </a:prstGeom>
          <a:solidFill>
            <a:srgbClr val="D3CDE4"/>
          </a:solidFill>
          <a:ln cap="flat" cmpd="sng" w="25400">
            <a:solidFill>
              <a:srgbClr val="820C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p46"/>
          <p:cNvSpPr txBox="1"/>
          <p:nvPr/>
        </p:nvSpPr>
        <p:spPr>
          <a:xfrm>
            <a:off x="1579418" y="920393"/>
            <a:ext cx="629110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lt1"/>
                </a:solidFill>
                <a:latin typeface="Arial"/>
                <a:ea typeface="Arial"/>
                <a:cs typeface="Arial"/>
                <a:sym typeface="Arial"/>
              </a:rPr>
              <a:t>System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Välmenande – autokratisk</a:t>
            </a:r>
            <a:r>
              <a:rPr b="0" i="0" lang="sv-SE"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p:txBody>
      </p:sp>
      <p:sp>
        <p:nvSpPr>
          <p:cNvPr id="420" name="Google Shape;420;p46"/>
          <p:cNvSpPr txBox="1"/>
          <p:nvPr/>
        </p:nvSpPr>
        <p:spPr>
          <a:xfrm>
            <a:off x="2074323" y="2151727"/>
            <a:ext cx="78717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lang="sv-SE" sz="2000">
                <a:solidFill>
                  <a:schemeClr val="dk1"/>
                </a:solidFill>
              </a:rPr>
              <a:t>Chefen fattar besluten men de anställda har en viss grad av frihet och flexibilitet när de utför sitt jobb så länge de följer procedurerna. Chefen har en förmyndarmentalitet.</a:t>
            </a:r>
            <a:r>
              <a:rPr b="0" i="0" lang="sv-SE"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solidFill>
                  <a:schemeClr val="dk1"/>
                </a:solidFill>
              </a:rPr>
              <a:t>Det finns ett ganska lågt förtroende mellan ledningen och de anställda vilket gör att de anställda är försiktiga i hanteringen av ledningen.</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7"/>
          <p:cNvSpPr/>
          <p:nvPr/>
        </p:nvSpPr>
        <p:spPr>
          <a:xfrm>
            <a:off x="1579418" y="1477266"/>
            <a:ext cx="8861368" cy="4733174"/>
          </a:xfrm>
          <a:prstGeom prst="rect">
            <a:avLst/>
          </a:prstGeom>
          <a:solidFill>
            <a:srgbClr val="D3CDE4"/>
          </a:solidFill>
          <a:ln cap="flat" cmpd="sng" w="25400">
            <a:solidFill>
              <a:srgbClr val="820C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47"/>
          <p:cNvSpPr txBox="1"/>
          <p:nvPr/>
        </p:nvSpPr>
        <p:spPr>
          <a:xfrm>
            <a:off x="1579418" y="769380"/>
            <a:ext cx="629110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lt1"/>
                </a:solidFill>
                <a:latin typeface="Arial"/>
                <a:ea typeface="Arial"/>
                <a:cs typeface="Arial"/>
                <a:sym typeface="Arial"/>
              </a:rPr>
              <a:t>System 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Rådgivande</a:t>
            </a:r>
            <a:endParaRPr b="0" i="0" sz="2000" u="none" cap="none" strike="noStrike">
              <a:solidFill>
                <a:schemeClr val="lt1"/>
              </a:solidFill>
              <a:latin typeface="Arial"/>
              <a:ea typeface="Arial"/>
              <a:cs typeface="Arial"/>
              <a:sym typeface="Arial"/>
            </a:endParaRPr>
          </a:p>
        </p:txBody>
      </p:sp>
      <p:sp>
        <p:nvSpPr>
          <p:cNvPr id="427" name="Google Shape;427;p47"/>
          <p:cNvSpPr txBox="1"/>
          <p:nvPr/>
        </p:nvSpPr>
        <p:spPr>
          <a:xfrm>
            <a:off x="2056014" y="1808615"/>
            <a:ext cx="7908300" cy="378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lang="sv-SE" sz="2000"/>
              <a:t>Chefen konsulterar de anställda innan de sätter upp mål och fattar beslut om arbetet.</a:t>
            </a:r>
            <a:r>
              <a:rPr b="0" i="0" lang="sv-SE"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De anställda har frihet att själva fatta beslut om hur de ska utföra arbetet.</a:t>
            </a:r>
            <a:r>
              <a:rPr b="0" i="0" lang="sv-SE"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Ledningen förlitar sig på belöningar i stället för prestationer för att motivera de anställda.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Förtroendet mellan de anställda och ledningen är ganska högt vilket skapar ett klimat där medarbetarna känner sig relativt fria att öppet diskutera arbetsrelaterade frågor med ledningen.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8"/>
          <p:cNvSpPr/>
          <p:nvPr/>
        </p:nvSpPr>
        <p:spPr>
          <a:xfrm>
            <a:off x="1579418" y="1549655"/>
            <a:ext cx="8861368" cy="4700600"/>
          </a:xfrm>
          <a:prstGeom prst="rect">
            <a:avLst/>
          </a:prstGeom>
          <a:solidFill>
            <a:srgbClr val="D3CDE4"/>
          </a:solidFill>
          <a:ln cap="flat" cmpd="sng" w="25400">
            <a:solidFill>
              <a:srgbClr val="820C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3" name="Google Shape;433;p48"/>
          <p:cNvSpPr txBox="1"/>
          <p:nvPr/>
        </p:nvSpPr>
        <p:spPr>
          <a:xfrm>
            <a:off x="1579418" y="841769"/>
            <a:ext cx="629110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lt1"/>
                </a:solidFill>
                <a:latin typeface="Arial"/>
                <a:ea typeface="Arial"/>
                <a:cs typeface="Arial"/>
                <a:sym typeface="Arial"/>
              </a:rPr>
              <a:t>System 4: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sv-SE" sz="2000">
                <a:solidFill>
                  <a:schemeClr val="lt1"/>
                </a:solidFill>
              </a:rPr>
              <a:t>Deltagande team</a:t>
            </a:r>
            <a:endParaRPr b="0" i="0" sz="2000" u="none" cap="none" strike="noStrike">
              <a:solidFill>
                <a:schemeClr val="lt1"/>
              </a:solidFill>
              <a:latin typeface="Arial"/>
              <a:ea typeface="Arial"/>
              <a:cs typeface="Arial"/>
              <a:sym typeface="Arial"/>
            </a:endParaRPr>
          </a:p>
        </p:txBody>
      </p:sp>
      <p:sp>
        <p:nvSpPr>
          <p:cNvPr id="434" name="Google Shape;434;p48"/>
          <p:cNvSpPr txBox="1"/>
          <p:nvPr/>
        </p:nvSpPr>
        <p:spPr>
          <a:xfrm>
            <a:off x="2123901" y="1790227"/>
            <a:ext cx="7944300" cy="3786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lang="sv-SE" sz="2000"/>
              <a:t>Tonvikten ligger på gruppdeltagande med fullt engagemang av medarbetarna i processen att sätta upp mål och fatta jobbrelaterade beslut.</a:t>
            </a:r>
            <a:r>
              <a:rPr b="0" i="0" lang="sv-SE"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De anställda kan diskutera frågor med sina ledare är stödjande i sitt beteende. Ledaren utgör en länk mellan organisation och medarbetarna.</a:t>
            </a:r>
            <a:r>
              <a:rPr b="0" i="0" lang="sv-SE"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Beslutsfattande är utbrett i hela företaget.</a:t>
            </a:r>
            <a:r>
              <a:rPr b="0" i="0" lang="sv-SE" sz="2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lang="sv-SE" sz="2000"/>
              <a:t>Denna ledarstil ansågs bäst och var den som skulle kunna leda till större effektivitet i ledningen.</a:t>
            </a:r>
            <a:r>
              <a:rPr b="0" i="0" lang="sv-SE"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Text&#10;&#10;Description automatically generated" id="439" name="Google Shape;43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Entreprenörskap som koncept</a:t>
            </a:r>
            <a:endParaRPr/>
          </a:p>
        </p:txBody>
      </p:sp>
      <p:sp>
        <p:nvSpPr>
          <p:cNvPr id="263" name="Google Shape;263;p3"/>
          <p:cNvSpPr txBox="1"/>
          <p:nvPr>
            <p:ph idx="1" type="body"/>
          </p:nvPr>
        </p:nvSpPr>
        <p:spPr>
          <a:xfrm>
            <a:off x="1154954" y="2603499"/>
            <a:ext cx="9400403" cy="3821051"/>
          </a:xfrm>
          <a:prstGeom prst="rect">
            <a:avLst/>
          </a:prstGeom>
          <a:noFill/>
          <a:ln>
            <a:noFill/>
          </a:ln>
        </p:spPr>
        <p:txBody>
          <a:bodyPr anchorCtr="0" anchor="t" bIns="45700" lIns="91425" spcFirstLastPara="1" rIns="91425" wrap="square" tIns="45700">
            <a:normAutofit/>
          </a:bodyPr>
          <a:lstStyle/>
          <a:p>
            <a:pPr indent="-354432" lvl="0" marL="342900" rtl="0" algn="l">
              <a:lnSpc>
                <a:spcPct val="100000"/>
              </a:lnSpc>
              <a:spcBef>
                <a:spcPts val="0"/>
              </a:spcBef>
              <a:spcAft>
                <a:spcPts val="0"/>
              </a:spcAft>
              <a:buSzPts val="2422"/>
              <a:buChar char="►"/>
            </a:pPr>
            <a:r>
              <a:rPr lang="sv-SE" sz="2800">
                <a:latin typeface="Arial"/>
                <a:ea typeface="Arial"/>
                <a:cs typeface="Arial"/>
                <a:sym typeface="Arial"/>
              </a:rPr>
              <a:t>En entreprenör är någon som skapar en ny verksamhet, tar de flesta riskerna och åtnjuter de flesta belöningarna</a:t>
            </a:r>
            <a:endParaRPr sz="2800">
              <a:latin typeface="Arial"/>
              <a:ea typeface="Arial"/>
              <a:cs typeface="Arial"/>
              <a:sym typeface="Arial"/>
            </a:endParaRPr>
          </a:p>
          <a:p>
            <a:pPr indent="0" lvl="0" marL="0" rtl="0" algn="l">
              <a:lnSpc>
                <a:spcPct val="100000"/>
              </a:lnSpc>
              <a:spcBef>
                <a:spcPts val="0"/>
              </a:spcBef>
              <a:spcAft>
                <a:spcPts val="0"/>
              </a:spcAft>
              <a:buSzPts val="2422"/>
              <a:buNone/>
            </a:pPr>
            <a:r>
              <a:t/>
            </a:r>
            <a:endParaRPr sz="2800">
              <a:latin typeface="Arial"/>
              <a:ea typeface="Arial"/>
              <a:cs typeface="Arial"/>
              <a:sym typeface="Arial"/>
            </a:endParaRPr>
          </a:p>
          <a:p>
            <a:pPr indent="-354432" lvl="0" marL="342900" rtl="0" algn="l">
              <a:lnSpc>
                <a:spcPct val="100000"/>
              </a:lnSpc>
              <a:spcBef>
                <a:spcPts val="0"/>
              </a:spcBef>
              <a:spcAft>
                <a:spcPts val="0"/>
              </a:spcAft>
              <a:buSzPts val="2422"/>
              <a:buChar char="►"/>
            </a:pPr>
            <a:r>
              <a:rPr lang="sv-SE" sz="2800">
                <a:latin typeface="Arial"/>
                <a:ea typeface="Arial"/>
                <a:cs typeface="Arial"/>
                <a:sym typeface="Arial"/>
              </a:rPr>
              <a:t>Processen att starta ett företag kallas entreprenörskap.</a:t>
            </a:r>
            <a:r>
              <a:rPr lang="sv-SE" sz="2800">
                <a:latin typeface="Arial"/>
                <a:ea typeface="Arial"/>
                <a:cs typeface="Arial"/>
                <a:sym typeface="Arial"/>
              </a:rPr>
              <a:t> </a:t>
            </a:r>
            <a:endParaRPr/>
          </a:p>
          <a:p>
            <a:pPr indent="0" lvl="0" marL="0" rtl="0" algn="l">
              <a:lnSpc>
                <a:spcPct val="100000"/>
              </a:lnSpc>
              <a:spcBef>
                <a:spcPts val="0"/>
              </a:spcBef>
              <a:spcAft>
                <a:spcPts val="0"/>
              </a:spcAft>
              <a:buSzPts val="2422"/>
              <a:buNone/>
            </a:pPr>
            <a:r>
              <a:t/>
            </a:r>
            <a:endParaRPr sz="2800">
              <a:latin typeface="Arial"/>
              <a:ea typeface="Arial"/>
              <a:cs typeface="Arial"/>
              <a:sym typeface="Arial"/>
            </a:endParaRPr>
          </a:p>
          <a:p>
            <a:pPr indent="-354432" lvl="0" marL="342900" rtl="0" algn="l">
              <a:lnSpc>
                <a:spcPct val="100000"/>
              </a:lnSpc>
              <a:spcBef>
                <a:spcPts val="0"/>
              </a:spcBef>
              <a:spcAft>
                <a:spcPts val="0"/>
              </a:spcAft>
              <a:buSzPts val="2422"/>
              <a:buChar char="►"/>
            </a:pPr>
            <a:r>
              <a:rPr lang="sv-SE" sz="2800">
                <a:latin typeface="Arial"/>
                <a:ea typeface="Arial"/>
                <a:cs typeface="Arial"/>
                <a:sym typeface="Arial"/>
              </a:rPr>
              <a:t>Entreprenören ses vanligtvis som en innovatör, en källa till nya idéer, varor, tjänster, affärer och/eller procedurer.</a:t>
            </a:r>
            <a:endParaRPr sz="2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Referenser</a:t>
            </a:r>
            <a:endParaRPr/>
          </a:p>
        </p:txBody>
      </p:sp>
      <p:sp>
        <p:nvSpPr>
          <p:cNvPr id="445" name="Google Shape;445;p18"/>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0360" lvl="0" marL="342900" rtl="0" algn="l">
              <a:lnSpc>
                <a:spcPct val="100000"/>
              </a:lnSpc>
              <a:spcBef>
                <a:spcPts val="0"/>
              </a:spcBef>
              <a:spcAft>
                <a:spcPts val="0"/>
              </a:spcAft>
              <a:buSzPts val="1400"/>
              <a:buChar char="►"/>
            </a:pPr>
            <a:r>
              <a:rPr lang="sv-SE" u="sng">
                <a:solidFill>
                  <a:schemeClr val="hlink"/>
                </a:solidFill>
                <a:hlinkClick r:id="rId3"/>
              </a:rPr>
              <a:t>http://accioneduca.org/admin/archivos/clases/material/introduction-to-leadership_1564085781.pdf</a:t>
            </a:r>
            <a:endParaRPr/>
          </a:p>
          <a:p>
            <a:pPr indent="-340360" lvl="0" marL="342900" rtl="0" algn="l">
              <a:lnSpc>
                <a:spcPct val="100000"/>
              </a:lnSpc>
              <a:spcBef>
                <a:spcPts val="1000"/>
              </a:spcBef>
              <a:spcAft>
                <a:spcPts val="0"/>
              </a:spcAft>
              <a:buSzPts val="1400"/>
              <a:buChar char="►"/>
            </a:pPr>
            <a:r>
              <a:rPr lang="sv-SE" u="sng">
                <a:solidFill>
                  <a:schemeClr val="hlink"/>
                </a:solidFill>
                <a:hlinkClick r:id="rId4"/>
              </a:rPr>
              <a:t>https://www.investopedia.com/terms/e/entrepreneur.asp</a:t>
            </a:r>
            <a:endParaRPr/>
          </a:p>
          <a:p>
            <a:pPr indent="-340360" lvl="0" marL="342900" rtl="0" algn="l">
              <a:lnSpc>
                <a:spcPct val="100000"/>
              </a:lnSpc>
              <a:spcBef>
                <a:spcPts val="1000"/>
              </a:spcBef>
              <a:spcAft>
                <a:spcPts val="0"/>
              </a:spcAft>
              <a:buSzPts val="1400"/>
              <a:buChar char="►"/>
            </a:pPr>
            <a:r>
              <a:rPr lang="sv-SE" u="sng">
                <a:solidFill>
                  <a:schemeClr val="hlink"/>
                </a:solidFill>
                <a:hlinkClick r:id="rId5"/>
              </a:rPr>
              <a:t>https://www.arabianjbmr.com/pdfs/RPAM_VOL_3_5/6.pdf</a:t>
            </a:r>
            <a:endParaRPr/>
          </a:p>
          <a:p>
            <a:pPr indent="-340360" lvl="0" marL="342900" rtl="0" algn="l">
              <a:lnSpc>
                <a:spcPct val="150000"/>
              </a:lnSpc>
              <a:spcBef>
                <a:spcPts val="0"/>
              </a:spcBef>
              <a:spcAft>
                <a:spcPts val="0"/>
              </a:spcAft>
              <a:buSzPts val="1400"/>
              <a:buChar char="►"/>
            </a:pPr>
            <a:r>
              <a:rPr lang="sv-SE" u="sng">
                <a:solidFill>
                  <a:srgbClr val="8F8F8F"/>
                </a:solidFill>
                <a:hlinkClick r:id="rId6">
                  <a:extLst>
                    <a:ext uri="{A12FA001-AC4F-418D-AE19-62706E023703}">
                      <ahyp:hlinkClr val="tx"/>
                    </a:ext>
                  </a:extLst>
                </a:hlinkClick>
              </a:rPr>
              <a:t>https://www.foretagarna.se/politik-paverkan/rapporter/2021/kvinnors-foretagande/</a:t>
            </a:r>
            <a:endParaRPr sz="2400">
              <a:solidFill>
                <a:srgbClr val="8F8F8F"/>
              </a:solidFill>
            </a:endParaRPr>
          </a:p>
          <a:p>
            <a:pPr indent="-251459" lvl="0" marL="342900" rtl="0" algn="l">
              <a:lnSpc>
                <a:spcPct val="100000"/>
              </a:lnSpc>
              <a:spcBef>
                <a:spcPts val="100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600"/>
              <a:buNone/>
            </a:pPr>
            <a:r>
              <a:rPr lang="sv-SE"/>
              <a:t>Entreprenörskap som koncept</a:t>
            </a:r>
            <a:endParaRPr/>
          </a:p>
        </p:txBody>
      </p:sp>
      <p:sp>
        <p:nvSpPr>
          <p:cNvPr id="269" name="Google Shape;269;p15"/>
          <p:cNvSpPr txBox="1"/>
          <p:nvPr>
            <p:ph idx="1" type="body"/>
          </p:nvPr>
        </p:nvSpPr>
        <p:spPr>
          <a:xfrm>
            <a:off x="1154954" y="2603500"/>
            <a:ext cx="9400403" cy="3416300"/>
          </a:xfrm>
          <a:prstGeom prst="rect">
            <a:avLst/>
          </a:prstGeom>
          <a:noFill/>
          <a:ln>
            <a:noFill/>
          </a:ln>
        </p:spPr>
        <p:txBody>
          <a:bodyPr anchorCtr="0" anchor="t" bIns="45700" lIns="91425" spcFirstLastPara="1" rIns="91425" wrap="square" tIns="45700">
            <a:normAutofit lnSpcReduction="20000"/>
          </a:bodyPr>
          <a:lstStyle/>
          <a:p>
            <a:pPr indent="-354432" lvl="0" marL="342900" rtl="0" algn="l">
              <a:lnSpc>
                <a:spcPct val="100000"/>
              </a:lnSpc>
              <a:spcBef>
                <a:spcPts val="0"/>
              </a:spcBef>
              <a:spcAft>
                <a:spcPts val="0"/>
              </a:spcAft>
              <a:buSzPts val="2422"/>
              <a:buChar char="►"/>
            </a:pPr>
            <a:r>
              <a:rPr lang="sv-SE" sz="2800">
                <a:latin typeface="Arial"/>
                <a:ea typeface="Arial"/>
                <a:cs typeface="Arial"/>
                <a:sym typeface="Arial"/>
              </a:rPr>
              <a:t>Entreprenörer kan möta många hinder när de bygger upp sina företag.</a:t>
            </a:r>
            <a:r>
              <a:rPr lang="sv-SE" sz="2800">
                <a:latin typeface="Arial"/>
                <a:ea typeface="Arial"/>
                <a:cs typeface="Arial"/>
                <a:sym typeface="Arial"/>
              </a:rPr>
              <a:t> </a:t>
            </a:r>
            <a:endParaRPr/>
          </a:p>
          <a:p>
            <a:pPr indent="-200660" lvl="0" marL="342900" rtl="0" algn="l">
              <a:lnSpc>
                <a:spcPct val="100000"/>
              </a:lnSpc>
              <a:spcBef>
                <a:spcPts val="0"/>
              </a:spcBef>
              <a:spcAft>
                <a:spcPts val="0"/>
              </a:spcAft>
              <a:buSzPts val="2422"/>
              <a:buNone/>
            </a:pPr>
            <a:r>
              <a:t/>
            </a:r>
            <a:endParaRPr sz="2800">
              <a:latin typeface="Arial"/>
              <a:ea typeface="Arial"/>
              <a:cs typeface="Arial"/>
              <a:sym typeface="Arial"/>
            </a:endParaRPr>
          </a:p>
          <a:p>
            <a:pPr indent="-354432" lvl="0" marL="342900" rtl="0" algn="l">
              <a:lnSpc>
                <a:spcPct val="100000"/>
              </a:lnSpc>
              <a:spcBef>
                <a:spcPts val="0"/>
              </a:spcBef>
              <a:spcAft>
                <a:spcPts val="0"/>
              </a:spcAft>
              <a:buSzPts val="2422"/>
              <a:buChar char="►"/>
            </a:pPr>
            <a:r>
              <a:rPr lang="sv-SE" sz="2800">
                <a:latin typeface="Arial"/>
                <a:ea typeface="Arial"/>
                <a:cs typeface="Arial"/>
                <a:sym typeface="Arial"/>
              </a:rPr>
              <a:t>Många tycker att det mest utmanande är följande:</a:t>
            </a:r>
            <a:endParaRPr/>
          </a:p>
          <a:p>
            <a:pPr indent="0" lvl="0" marL="0" rtl="0" algn="l">
              <a:lnSpc>
                <a:spcPct val="100000"/>
              </a:lnSpc>
              <a:spcBef>
                <a:spcPts val="0"/>
              </a:spcBef>
              <a:spcAft>
                <a:spcPts val="0"/>
              </a:spcAft>
              <a:buSzPts val="2422"/>
              <a:buNone/>
            </a:pPr>
            <a:r>
              <a:t/>
            </a:r>
            <a:endParaRPr sz="2400">
              <a:latin typeface="Arial"/>
              <a:ea typeface="Arial"/>
              <a:cs typeface="Arial"/>
              <a:sym typeface="Arial"/>
            </a:endParaRPr>
          </a:p>
          <a:p>
            <a:pPr indent="0" lvl="6" marL="2743200" rtl="0" algn="l">
              <a:lnSpc>
                <a:spcPct val="100000"/>
              </a:lnSpc>
              <a:spcBef>
                <a:spcPts val="0"/>
              </a:spcBef>
              <a:spcAft>
                <a:spcPts val="0"/>
              </a:spcAft>
              <a:buSzPts val="2422"/>
              <a:buNone/>
            </a:pPr>
            <a:r>
              <a:rPr lang="sv-SE" sz="2400">
                <a:latin typeface="Arial"/>
                <a:ea typeface="Arial"/>
                <a:cs typeface="Arial"/>
                <a:sym typeface="Arial"/>
              </a:rPr>
              <a:t>1. Hantera byråkratin</a:t>
            </a:r>
            <a:endParaRPr sz="2400">
              <a:latin typeface="Arial"/>
              <a:ea typeface="Arial"/>
              <a:cs typeface="Arial"/>
              <a:sym typeface="Arial"/>
            </a:endParaRPr>
          </a:p>
          <a:p>
            <a:pPr indent="0" lvl="6" marL="2743200" rtl="0" algn="l">
              <a:lnSpc>
                <a:spcPct val="100000"/>
              </a:lnSpc>
              <a:spcBef>
                <a:spcPts val="0"/>
              </a:spcBef>
              <a:spcAft>
                <a:spcPts val="0"/>
              </a:spcAft>
              <a:buSzPts val="2422"/>
              <a:buNone/>
            </a:pPr>
            <a:r>
              <a:t/>
            </a:r>
            <a:endParaRPr sz="2400">
              <a:latin typeface="Arial"/>
              <a:ea typeface="Arial"/>
              <a:cs typeface="Arial"/>
              <a:sym typeface="Arial"/>
            </a:endParaRPr>
          </a:p>
          <a:p>
            <a:pPr indent="0" lvl="6" marL="2743200" rtl="0" algn="l">
              <a:lnSpc>
                <a:spcPct val="100000"/>
              </a:lnSpc>
              <a:spcBef>
                <a:spcPts val="0"/>
              </a:spcBef>
              <a:spcAft>
                <a:spcPts val="0"/>
              </a:spcAft>
              <a:buSzPts val="2422"/>
              <a:buNone/>
            </a:pPr>
            <a:r>
              <a:rPr lang="sv-SE" sz="2400">
                <a:latin typeface="Arial"/>
                <a:ea typeface="Arial"/>
                <a:cs typeface="Arial"/>
                <a:sym typeface="Arial"/>
              </a:rPr>
              <a:t>2. Hitta talanger</a:t>
            </a:r>
            <a:endParaRPr/>
          </a:p>
          <a:p>
            <a:pPr indent="0" lvl="6" marL="2743200" rtl="0" algn="l">
              <a:lnSpc>
                <a:spcPct val="100000"/>
              </a:lnSpc>
              <a:spcBef>
                <a:spcPts val="0"/>
              </a:spcBef>
              <a:spcAft>
                <a:spcPts val="0"/>
              </a:spcAft>
              <a:buSzPts val="2422"/>
              <a:buNone/>
            </a:pPr>
            <a:r>
              <a:t/>
            </a:r>
            <a:endParaRPr sz="2400">
              <a:latin typeface="Arial"/>
              <a:ea typeface="Arial"/>
              <a:cs typeface="Arial"/>
              <a:sym typeface="Arial"/>
            </a:endParaRPr>
          </a:p>
          <a:p>
            <a:pPr indent="0" lvl="6" marL="2743200" rtl="0" algn="l">
              <a:lnSpc>
                <a:spcPct val="100000"/>
              </a:lnSpc>
              <a:spcBef>
                <a:spcPts val="0"/>
              </a:spcBef>
              <a:spcAft>
                <a:spcPts val="0"/>
              </a:spcAft>
              <a:buSzPts val="2422"/>
              <a:buNone/>
            </a:pPr>
            <a:r>
              <a:rPr lang="sv-SE" sz="2400">
                <a:latin typeface="Arial"/>
                <a:ea typeface="Arial"/>
                <a:cs typeface="Arial"/>
                <a:sym typeface="Arial"/>
              </a:rPr>
              <a:t>3. Skaffa finansiering</a:t>
            </a:r>
            <a:endParaRPr sz="22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4 typer av entreprenörskap</a:t>
            </a:r>
            <a:endParaRPr/>
          </a:p>
        </p:txBody>
      </p:sp>
      <p:sp>
        <p:nvSpPr>
          <p:cNvPr id="275" name="Google Shape;275;p16"/>
          <p:cNvSpPr txBox="1"/>
          <p:nvPr>
            <p:ph idx="1" type="body"/>
          </p:nvPr>
        </p:nvSpPr>
        <p:spPr>
          <a:xfrm>
            <a:off x="2673545" y="4364636"/>
            <a:ext cx="2996625" cy="1348942"/>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240"/>
              <a:buNone/>
            </a:pPr>
            <a:r>
              <a:rPr lang="sv-SE" sz="2800">
                <a:latin typeface="Arial"/>
                <a:ea typeface="Arial"/>
                <a:cs typeface="Arial"/>
                <a:sym typeface="Arial"/>
              </a:rPr>
              <a:t>Skalbar </a:t>
            </a:r>
            <a:endParaRPr/>
          </a:p>
          <a:p>
            <a:pPr indent="0" lvl="0" marL="0" rtl="0" algn="ctr">
              <a:lnSpc>
                <a:spcPct val="100000"/>
              </a:lnSpc>
              <a:spcBef>
                <a:spcPts val="0"/>
              </a:spcBef>
              <a:spcAft>
                <a:spcPts val="0"/>
              </a:spcAft>
              <a:buSzPts val="2240"/>
              <a:buNone/>
            </a:pPr>
            <a:r>
              <a:rPr lang="sv-SE" sz="2800">
                <a:latin typeface="Arial"/>
                <a:ea typeface="Arial"/>
                <a:cs typeface="Arial"/>
                <a:sym typeface="Arial"/>
              </a:rPr>
              <a:t>Startup</a:t>
            </a:r>
            <a:endParaRPr/>
          </a:p>
        </p:txBody>
      </p:sp>
      <p:pic>
        <p:nvPicPr>
          <p:cNvPr descr="Person with idea outline" id="276" name="Google Shape;276;p16"/>
          <p:cNvPicPr preferRelativeResize="0"/>
          <p:nvPr/>
        </p:nvPicPr>
        <p:blipFill rotWithShape="1">
          <a:blip r:embed="rId3">
            <a:alphaModFix/>
          </a:blip>
          <a:srcRect b="0" l="0" r="0" t="0"/>
          <a:stretch/>
        </p:blipFill>
        <p:spPr>
          <a:xfrm>
            <a:off x="826559" y="2710760"/>
            <a:ext cx="1404192" cy="1404192"/>
          </a:xfrm>
          <a:prstGeom prst="rect">
            <a:avLst/>
          </a:prstGeom>
          <a:noFill/>
          <a:ln>
            <a:noFill/>
          </a:ln>
        </p:spPr>
      </p:pic>
      <p:sp>
        <p:nvSpPr>
          <p:cNvPr id="277" name="Google Shape;277;p16"/>
          <p:cNvSpPr txBox="1"/>
          <p:nvPr/>
        </p:nvSpPr>
        <p:spPr>
          <a:xfrm>
            <a:off x="50690" y="4364636"/>
            <a:ext cx="2657772" cy="134894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Småföretag </a:t>
            </a:r>
            <a:endParaRPr b="0" i="0" sz="1400" u="none" cap="none" strike="noStrike">
              <a:solidFill>
                <a:srgbClr val="000000"/>
              </a:solidFill>
              <a:latin typeface="Arial"/>
              <a:ea typeface="Arial"/>
              <a:cs typeface="Arial"/>
              <a:sym typeface="Arial"/>
            </a:endParaRPr>
          </a:p>
        </p:txBody>
      </p:sp>
      <p:sp>
        <p:nvSpPr>
          <p:cNvPr id="278" name="Google Shape;278;p16"/>
          <p:cNvSpPr txBox="1"/>
          <p:nvPr/>
        </p:nvSpPr>
        <p:spPr>
          <a:xfrm>
            <a:off x="5595568" y="4364636"/>
            <a:ext cx="2996625" cy="134894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240"/>
              <a:buFont typeface="Noto Sans Symbols"/>
              <a:buNone/>
            </a:pPr>
            <a:r>
              <a:rPr lang="sv-SE" sz="2800">
                <a:solidFill>
                  <a:srgbClr val="3F3F3F"/>
                </a:solidFill>
              </a:rPr>
              <a:t>Storföretag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2240"/>
              <a:buFont typeface="Noto Sans Symbols"/>
              <a:buNone/>
            </a:pPr>
            <a:r>
              <a:t/>
            </a:r>
            <a:endParaRPr b="0" i="0" sz="2800" u="none" cap="none" strike="noStrike">
              <a:solidFill>
                <a:srgbClr val="3F3F3F"/>
              </a:solidFill>
              <a:latin typeface="Arial"/>
              <a:ea typeface="Arial"/>
              <a:cs typeface="Arial"/>
              <a:sym typeface="Arial"/>
            </a:endParaRPr>
          </a:p>
        </p:txBody>
      </p:sp>
      <p:sp>
        <p:nvSpPr>
          <p:cNvPr id="279" name="Google Shape;279;p16"/>
          <p:cNvSpPr txBox="1"/>
          <p:nvPr/>
        </p:nvSpPr>
        <p:spPr>
          <a:xfrm>
            <a:off x="8170426" y="4364636"/>
            <a:ext cx="4021574" cy="134894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Socialt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Entreprenörska</a:t>
            </a:r>
            <a:r>
              <a:rPr lang="sv-SE" sz="2800">
                <a:solidFill>
                  <a:srgbClr val="3F3F3F"/>
                </a:solidFill>
              </a:rPr>
              <a:t>p</a:t>
            </a:r>
            <a:endParaRPr b="0" i="0" sz="2800" u="none" cap="none" strike="noStrike">
              <a:solidFill>
                <a:srgbClr val="3F3F3F"/>
              </a:solidFill>
              <a:latin typeface="Arial"/>
              <a:ea typeface="Arial"/>
              <a:cs typeface="Arial"/>
              <a:sym typeface="Arial"/>
            </a:endParaRPr>
          </a:p>
        </p:txBody>
      </p:sp>
      <p:pic>
        <p:nvPicPr>
          <p:cNvPr descr="User network outline" id="280" name="Google Shape;280;p16"/>
          <p:cNvPicPr preferRelativeResize="0"/>
          <p:nvPr/>
        </p:nvPicPr>
        <p:blipFill rotWithShape="1">
          <a:blip r:embed="rId4">
            <a:alphaModFix/>
          </a:blip>
          <a:srcRect b="0" l="0" r="0" t="0"/>
          <a:stretch/>
        </p:blipFill>
        <p:spPr>
          <a:xfrm>
            <a:off x="9444880" y="2620354"/>
            <a:ext cx="1494598" cy="1494598"/>
          </a:xfrm>
          <a:prstGeom prst="rect">
            <a:avLst/>
          </a:prstGeom>
          <a:noFill/>
          <a:ln>
            <a:noFill/>
          </a:ln>
        </p:spPr>
      </p:pic>
      <p:pic>
        <p:nvPicPr>
          <p:cNvPr descr="Management outline" id="281" name="Google Shape;281;p16"/>
          <p:cNvPicPr preferRelativeResize="0"/>
          <p:nvPr/>
        </p:nvPicPr>
        <p:blipFill rotWithShape="1">
          <a:blip r:embed="rId5">
            <a:alphaModFix/>
          </a:blip>
          <a:srcRect b="0" l="0" r="0" t="0"/>
          <a:stretch/>
        </p:blipFill>
        <p:spPr>
          <a:xfrm>
            <a:off x="6335586" y="2654560"/>
            <a:ext cx="1516591" cy="1516591"/>
          </a:xfrm>
          <a:prstGeom prst="rect">
            <a:avLst/>
          </a:prstGeom>
          <a:noFill/>
          <a:ln>
            <a:noFill/>
          </a:ln>
        </p:spPr>
      </p:pic>
      <p:pic>
        <p:nvPicPr>
          <p:cNvPr descr="Group brainstorm outline" id="282" name="Google Shape;282;p16"/>
          <p:cNvPicPr preferRelativeResize="0"/>
          <p:nvPr/>
        </p:nvPicPr>
        <p:blipFill rotWithShape="1">
          <a:blip r:embed="rId6">
            <a:alphaModFix/>
          </a:blip>
          <a:srcRect b="0" l="0" r="0" t="0"/>
          <a:stretch/>
        </p:blipFill>
        <p:spPr>
          <a:xfrm>
            <a:off x="3524873" y="2629586"/>
            <a:ext cx="1516591" cy="15165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4 typer av entreprenörskap</a:t>
            </a:r>
            <a:endParaRPr/>
          </a:p>
        </p:txBody>
      </p:sp>
      <p:sp>
        <p:nvSpPr>
          <p:cNvPr id="288" name="Google Shape;288;p37"/>
          <p:cNvSpPr txBox="1"/>
          <p:nvPr>
            <p:ph idx="1" type="body"/>
          </p:nvPr>
        </p:nvSpPr>
        <p:spPr>
          <a:xfrm>
            <a:off x="2828472" y="2537159"/>
            <a:ext cx="8428875" cy="3485651"/>
          </a:xfrm>
          <a:prstGeom prst="rect">
            <a:avLst/>
          </a:prstGeom>
          <a:noFill/>
          <a:ln>
            <a:noFill/>
          </a:ln>
        </p:spPr>
        <p:txBody>
          <a:bodyPr anchorCtr="0" anchor="t" bIns="45700" lIns="91425" spcFirstLastPara="1" rIns="91425" wrap="square" tIns="45700">
            <a:normAutofit fontScale="92500" lnSpcReduction="10000"/>
          </a:bodyPr>
          <a:lstStyle/>
          <a:p>
            <a:pPr indent="-332232" lvl="0" marL="342900" rtl="0" algn="l">
              <a:lnSpc>
                <a:spcPct val="100000"/>
              </a:lnSpc>
              <a:spcBef>
                <a:spcPts val="0"/>
              </a:spcBef>
              <a:spcAft>
                <a:spcPts val="0"/>
              </a:spcAft>
              <a:buSzPct val="93333"/>
              <a:buChar char="►"/>
            </a:pPr>
            <a:r>
              <a:rPr lang="sv-SE" sz="2400">
                <a:latin typeface="Arial"/>
                <a:ea typeface="Arial"/>
                <a:cs typeface="Arial"/>
                <a:sym typeface="Arial"/>
              </a:rPr>
              <a:t>Entreprenörskap genom småföretag är idén om att öppna en verksamhet utan att det leder till konglomerat eller många kedjor.</a:t>
            </a:r>
            <a:r>
              <a:rPr lang="sv-SE" sz="2400">
                <a:latin typeface="Arial"/>
                <a:ea typeface="Arial"/>
                <a:cs typeface="Arial"/>
                <a:sym typeface="Arial"/>
              </a:rPr>
              <a:t> </a:t>
            </a:r>
            <a:endParaRPr/>
          </a:p>
          <a:p>
            <a:pPr indent="0" lvl="0" marL="0" rtl="0" algn="l">
              <a:lnSpc>
                <a:spcPct val="100000"/>
              </a:lnSpc>
              <a:spcBef>
                <a:spcPts val="0"/>
              </a:spcBef>
              <a:spcAft>
                <a:spcPts val="0"/>
              </a:spcAft>
              <a:buSzPct val="93333"/>
              <a:buNone/>
            </a:pPr>
            <a:r>
              <a:t/>
            </a:r>
            <a:endParaRPr sz="2400">
              <a:latin typeface="Arial"/>
              <a:ea typeface="Arial"/>
              <a:cs typeface="Arial"/>
              <a:sym typeface="Arial"/>
            </a:endParaRPr>
          </a:p>
          <a:p>
            <a:pPr indent="-332232" lvl="0" marL="342900" rtl="0" algn="l">
              <a:lnSpc>
                <a:spcPct val="100000"/>
              </a:lnSpc>
              <a:spcBef>
                <a:spcPts val="0"/>
              </a:spcBef>
              <a:spcAft>
                <a:spcPts val="0"/>
              </a:spcAft>
              <a:buSzPct val="93333"/>
              <a:buChar char="►"/>
            </a:pPr>
            <a:r>
              <a:rPr lang="sv-SE" sz="2400">
                <a:latin typeface="Arial"/>
                <a:ea typeface="Arial"/>
                <a:cs typeface="Arial"/>
                <a:sym typeface="Arial"/>
              </a:rPr>
              <a:t>Dessa personer investerar vanligtvis sina egna pengar och om företaget går med vinst så är det den de kan leva på.</a:t>
            </a:r>
            <a:r>
              <a:rPr lang="sv-SE" sz="2400">
                <a:latin typeface="Arial"/>
                <a:ea typeface="Arial"/>
                <a:cs typeface="Arial"/>
                <a:sym typeface="Arial"/>
              </a:rPr>
              <a:t> </a:t>
            </a:r>
            <a:endParaRPr/>
          </a:p>
          <a:p>
            <a:pPr indent="0" lvl="0" marL="0" rtl="0" algn="l">
              <a:lnSpc>
                <a:spcPct val="100000"/>
              </a:lnSpc>
              <a:spcBef>
                <a:spcPts val="0"/>
              </a:spcBef>
              <a:spcAft>
                <a:spcPts val="0"/>
              </a:spcAft>
              <a:buSzPct val="93333"/>
              <a:buNone/>
            </a:pPr>
            <a:r>
              <a:t/>
            </a:r>
            <a:endParaRPr sz="2400">
              <a:latin typeface="Arial"/>
              <a:ea typeface="Arial"/>
              <a:cs typeface="Arial"/>
              <a:sym typeface="Arial"/>
            </a:endParaRPr>
          </a:p>
          <a:p>
            <a:pPr indent="-332232" lvl="0" marL="342900" rtl="0" algn="l">
              <a:lnSpc>
                <a:spcPct val="100000"/>
              </a:lnSpc>
              <a:spcBef>
                <a:spcPts val="0"/>
              </a:spcBef>
              <a:spcAft>
                <a:spcPts val="0"/>
              </a:spcAft>
              <a:buSzPct val="93333"/>
              <a:buChar char="►"/>
            </a:pPr>
            <a:r>
              <a:rPr lang="sv-SE" sz="2400">
                <a:latin typeface="Arial"/>
                <a:ea typeface="Arial"/>
                <a:cs typeface="Arial"/>
                <a:sym typeface="Arial"/>
              </a:rPr>
              <a:t>De har inga externa investerare och tar bara lån om det hjälper till att hålla verksamheten igång.</a:t>
            </a:r>
            <a:endParaRPr/>
          </a:p>
          <a:p>
            <a:pPr indent="0" lvl="0" marL="0" rtl="0" algn="l">
              <a:lnSpc>
                <a:spcPct val="100000"/>
              </a:lnSpc>
              <a:spcBef>
                <a:spcPts val="0"/>
              </a:spcBef>
              <a:spcAft>
                <a:spcPts val="0"/>
              </a:spcAft>
              <a:buSzPct val="112000"/>
              <a:buNone/>
            </a:pPr>
            <a:r>
              <a:t/>
            </a:r>
            <a:endParaRPr sz="2000">
              <a:latin typeface="Arial"/>
              <a:ea typeface="Arial"/>
              <a:cs typeface="Arial"/>
              <a:sym typeface="Arial"/>
            </a:endParaRPr>
          </a:p>
          <a:p>
            <a:pPr indent="0" lvl="0" marL="0" rtl="0" algn="l">
              <a:lnSpc>
                <a:spcPct val="100000"/>
              </a:lnSpc>
              <a:spcBef>
                <a:spcPts val="0"/>
              </a:spcBef>
              <a:spcAft>
                <a:spcPts val="0"/>
              </a:spcAft>
              <a:buSzPct val="112000"/>
              <a:buNone/>
            </a:pPr>
            <a:r>
              <a:t/>
            </a:r>
            <a:endParaRPr sz="2000">
              <a:latin typeface="Arial"/>
              <a:ea typeface="Arial"/>
              <a:cs typeface="Arial"/>
              <a:sym typeface="Arial"/>
            </a:endParaRPr>
          </a:p>
        </p:txBody>
      </p:sp>
      <p:pic>
        <p:nvPicPr>
          <p:cNvPr descr="Person with idea outline" id="289" name="Google Shape;289;p37"/>
          <p:cNvPicPr preferRelativeResize="0"/>
          <p:nvPr/>
        </p:nvPicPr>
        <p:blipFill rotWithShape="1">
          <a:blip r:embed="rId3">
            <a:alphaModFix/>
          </a:blip>
          <a:srcRect b="0" l="0" r="0" t="0"/>
          <a:stretch/>
        </p:blipFill>
        <p:spPr>
          <a:xfrm>
            <a:off x="1101386" y="2724619"/>
            <a:ext cx="1318821" cy="1318821"/>
          </a:xfrm>
          <a:prstGeom prst="rect">
            <a:avLst/>
          </a:prstGeom>
          <a:noFill/>
          <a:ln>
            <a:noFill/>
          </a:ln>
        </p:spPr>
      </p:pic>
      <p:sp>
        <p:nvSpPr>
          <p:cNvPr id="290" name="Google Shape;290;p37"/>
          <p:cNvSpPr txBox="1"/>
          <p:nvPr/>
        </p:nvSpPr>
        <p:spPr>
          <a:xfrm>
            <a:off x="536012" y="4279984"/>
            <a:ext cx="2292460" cy="86557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240"/>
              <a:buFont typeface="Noto Sans Symbols"/>
              <a:buNone/>
            </a:pPr>
            <a:r>
              <a:rPr lang="sv-SE" sz="2800">
                <a:solidFill>
                  <a:srgbClr val="3F3F3F"/>
                </a:solidFill>
              </a:rPr>
              <a:t>Småföretag</a:t>
            </a:r>
            <a:endParaRPr b="0" i="0" sz="1400" u="none" cap="none" strike="noStrike">
              <a:solidFill>
                <a:srgbClr val="000000"/>
              </a:solidFill>
              <a:latin typeface="Arial"/>
              <a:ea typeface="Arial"/>
              <a:cs typeface="Arial"/>
              <a:sym typeface="Arial"/>
            </a:endParaRPr>
          </a:p>
        </p:txBody>
      </p:sp>
      <p:cxnSp>
        <p:nvCxnSpPr>
          <p:cNvPr id="291" name="Google Shape;291;p37"/>
          <p:cNvCxnSpPr/>
          <p:nvPr/>
        </p:nvCxnSpPr>
        <p:spPr>
          <a:xfrm>
            <a:off x="481402" y="6338804"/>
            <a:ext cx="11229195" cy="0"/>
          </a:xfrm>
          <a:prstGeom prst="straightConnector1">
            <a:avLst/>
          </a:prstGeom>
          <a:noFill/>
          <a:ln cap="flat" cmpd="sng" w="9525">
            <a:solidFill>
              <a:srgbClr val="B10C63"/>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4 typer av entreprenörskap</a:t>
            </a:r>
            <a:endParaRPr/>
          </a:p>
        </p:txBody>
      </p:sp>
      <p:sp>
        <p:nvSpPr>
          <p:cNvPr id="297" name="Google Shape;297;p38"/>
          <p:cNvSpPr txBox="1"/>
          <p:nvPr/>
        </p:nvSpPr>
        <p:spPr>
          <a:xfrm>
            <a:off x="2813987" y="2924371"/>
            <a:ext cx="8375905" cy="2800895"/>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marR="0" rtl="0" algn="l">
              <a:lnSpc>
                <a:spcPct val="100000"/>
              </a:lnSpc>
              <a:spcBef>
                <a:spcPts val="0"/>
              </a:spcBef>
              <a:spcAft>
                <a:spcPts val="0"/>
              </a:spcAft>
              <a:buClr>
                <a:schemeClr val="accent1"/>
              </a:buClr>
              <a:buSzPct val="94117"/>
              <a:buFont typeface="Noto Sans Symbols"/>
              <a:buChar char="►"/>
            </a:pPr>
            <a:r>
              <a:rPr lang="sv-SE" sz="2800">
                <a:solidFill>
                  <a:srgbClr val="3F3F3F"/>
                </a:solidFill>
              </a:rPr>
              <a:t>Dessa företag startar med en unik idé.</a:t>
            </a:r>
            <a:endParaRPr b="0" i="0" sz="1400" u="none" cap="none" strike="noStrike">
              <a:solidFill>
                <a:srgbClr val="000000"/>
              </a:solidFill>
              <a:latin typeface="Arial"/>
              <a:ea typeface="Arial"/>
              <a:cs typeface="Arial"/>
              <a:sym typeface="Arial"/>
            </a:endParaRPr>
          </a:p>
          <a:p>
            <a:pPr indent="-314960" lvl="0" marL="457200" marR="0" rtl="0" algn="l">
              <a:lnSpc>
                <a:spcPct val="100000"/>
              </a:lnSpc>
              <a:spcBef>
                <a:spcPts val="0"/>
              </a:spcBef>
              <a:spcAft>
                <a:spcPts val="0"/>
              </a:spcAft>
              <a:buClr>
                <a:schemeClr val="accent1"/>
              </a:buClr>
              <a:buSzPct val="94117"/>
              <a:buFont typeface="Noto Sans Symbols"/>
              <a:buNone/>
            </a:pPr>
            <a:r>
              <a:t/>
            </a:r>
            <a:endParaRPr b="0" i="0" sz="2800" u="none" cap="none" strike="noStrike">
              <a:solidFill>
                <a:srgbClr val="3F3F3F"/>
              </a:solidFill>
              <a:latin typeface="Arial"/>
              <a:ea typeface="Arial"/>
              <a:cs typeface="Arial"/>
              <a:sym typeface="Arial"/>
            </a:endParaRPr>
          </a:p>
          <a:p>
            <a:pPr indent="-457200" lvl="0" marL="457200" marR="0" rtl="0" algn="l">
              <a:lnSpc>
                <a:spcPct val="100000"/>
              </a:lnSpc>
              <a:spcBef>
                <a:spcPts val="0"/>
              </a:spcBef>
              <a:spcAft>
                <a:spcPts val="0"/>
              </a:spcAft>
              <a:buClr>
                <a:schemeClr val="accent1"/>
              </a:buClr>
              <a:buSzPct val="94117"/>
              <a:buFont typeface="Noto Sans Symbols"/>
              <a:buChar char="►"/>
            </a:pPr>
            <a:r>
              <a:rPr lang="sv-SE" sz="2800">
                <a:solidFill>
                  <a:srgbClr val="3F3F3F"/>
                </a:solidFill>
              </a:rPr>
              <a:t>Förhoppningen är att förnya med en unik produkt eller tjänst och fortsätta att växa företaget samt kontinuerligt skala upp.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ct val="94117"/>
              <a:buFont typeface="Noto Sans Symbols"/>
              <a:buNone/>
            </a:pPr>
            <a:r>
              <a:t/>
            </a:r>
            <a:endParaRPr b="0" i="0" sz="2800" u="none" cap="none" strike="noStrike">
              <a:solidFill>
                <a:srgbClr val="3F3F3F"/>
              </a:solidFill>
              <a:latin typeface="Arial"/>
              <a:ea typeface="Arial"/>
              <a:cs typeface="Arial"/>
              <a:sym typeface="Arial"/>
            </a:endParaRPr>
          </a:p>
          <a:p>
            <a:pPr indent="-457200" lvl="0" marL="457200" marR="0" rtl="0" algn="l">
              <a:lnSpc>
                <a:spcPct val="100000"/>
              </a:lnSpc>
              <a:spcBef>
                <a:spcPts val="0"/>
              </a:spcBef>
              <a:spcAft>
                <a:spcPts val="0"/>
              </a:spcAft>
              <a:buClr>
                <a:schemeClr val="accent1"/>
              </a:buClr>
              <a:buSzPct val="94117"/>
              <a:buFont typeface="Noto Sans Symbols"/>
              <a:buChar char="►"/>
            </a:pPr>
            <a:r>
              <a:rPr lang="sv-SE" sz="2800">
                <a:solidFill>
                  <a:srgbClr val="3F3F3F"/>
                </a:solidFill>
              </a:rPr>
              <a:t>Dessa typer av företag kräver ofta investerare och stort kapital för att få sin idé att växa och nå flera marknader.</a:t>
            </a:r>
            <a:endParaRPr b="0" i="0" sz="1400" u="none" cap="none" strike="noStrike">
              <a:solidFill>
                <a:srgbClr val="000000"/>
              </a:solidFill>
              <a:latin typeface="Arial"/>
              <a:ea typeface="Arial"/>
              <a:cs typeface="Arial"/>
              <a:sym typeface="Arial"/>
            </a:endParaRPr>
          </a:p>
          <a:p>
            <a:pPr indent="-200660" lvl="0" marL="342900" marR="0" rtl="0" algn="l">
              <a:lnSpc>
                <a:spcPct val="100000"/>
              </a:lnSpc>
              <a:spcBef>
                <a:spcPts val="0"/>
              </a:spcBef>
              <a:spcAft>
                <a:spcPts val="0"/>
              </a:spcAft>
              <a:buClr>
                <a:schemeClr val="accent1"/>
              </a:buClr>
              <a:buSzPct val="131764"/>
              <a:buFont typeface="Noto Sans Symbols"/>
              <a:buNone/>
            </a:pPr>
            <a:r>
              <a:t/>
            </a:r>
            <a:endParaRPr b="0" i="0" sz="2000" u="none" cap="none" strike="noStrike">
              <a:solidFill>
                <a:srgbClr val="3F3F3F"/>
              </a:solidFill>
              <a:latin typeface="Arial"/>
              <a:ea typeface="Arial"/>
              <a:cs typeface="Arial"/>
              <a:sym typeface="Arial"/>
            </a:endParaRPr>
          </a:p>
        </p:txBody>
      </p:sp>
      <p:sp>
        <p:nvSpPr>
          <p:cNvPr id="298" name="Google Shape;298;p38"/>
          <p:cNvSpPr txBox="1"/>
          <p:nvPr/>
        </p:nvSpPr>
        <p:spPr>
          <a:xfrm>
            <a:off x="87653" y="4324819"/>
            <a:ext cx="2792421" cy="86557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Skalbal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Startup</a:t>
            </a:r>
            <a:endParaRPr b="0" i="0" sz="1400" u="none" cap="none" strike="noStrike">
              <a:solidFill>
                <a:srgbClr val="000000"/>
              </a:solidFill>
              <a:latin typeface="Arial"/>
              <a:ea typeface="Arial"/>
              <a:cs typeface="Arial"/>
              <a:sym typeface="Arial"/>
            </a:endParaRPr>
          </a:p>
        </p:txBody>
      </p:sp>
      <p:pic>
        <p:nvPicPr>
          <p:cNvPr descr="Group brainstorm outline" id="299" name="Google Shape;299;p38"/>
          <p:cNvPicPr preferRelativeResize="0"/>
          <p:nvPr/>
        </p:nvPicPr>
        <p:blipFill rotWithShape="1">
          <a:blip r:embed="rId3">
            <a:alphaModFix/>
          </a:blip>
          <a:srcRect b="0" l="0" r="0" t="0"/>
          <a:stretch/>
        </p:blipFill>
        <p:spPr>
          <a:xfrm>
            <a:off x="767164" y="2712301"/>
            <a:ext cx="1433398" cy="1433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4 typer av entreprenörskap</a:t>
            </a:r>
            <a:endParaRPr/>
          </a:p>
        </p:txBody>
      </p:sp>
      <p:sp>
        <p:nvSpPr>
          <p:cNvPr id="305" name="Google Shape;305;p39"/>
          <p:cNvSpPr txBox="1"/>
          <p:nvPr>
            <p:ph idx="1" type="body"/>
          </p:nvPr>
        </p:nvSpPr>
        <p:spPr>
          <a:xfrm>
            <a:off x="2523070" y="2544010"/>
            <a:ext cx="9025765" cy="4031838"/>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240"/>
              <a:buChar char="►"/>
            </a:pPr>
            <a:r>
              <a:rPr lang="sv-SE" sz="2400">
                <a:latin typeface="Arial"/>
                <a:ea typeface="Arial"/>
                <a:cs typeface="Arial"/>
                <a:sym typeface="Arial"/>
              </a:rPr>
              <a:t>Entreprenörskap genom storföretag är en ny verksamhetsavdelning skapad inom ett befintligt företag.</a:t>
            </a:r>
            <a:r>
              <a:rPr lang="sv-SE" sz="2400">
                <a:latin typeface="Arial"/>
                <a:ea typeface="Arial"/>
                <a:cs typeface="Arial"/>
                <a:sym typeface="Arial"/>
              </a:rPr>
              <a:t> </a:t>
            </a:r>
            <a:endParaRPr/>
          </a:p>
          <a:p>
            <a:pPr indent="0" lvl="0" marL="0" rtl="0" algn="l">
              <a:lnSpc>
                <a:spcPct val="100000"/>
              </a:lnSpc>
              <a:spcBef>
                <a:spcPts val="0"/>
              </a:spcBef>
              <a:spcAft>
                <a:spcPts val="0"/>
              </a:spcAft>
              <a:buSzPts val="2240"/>
              <a:buNone/>
            </a:pPr>
            <a:r>
              <a:t/>
            </a:r>
            <a:endParaRPr sz="2400">
              <a:latin typeface="Arial"/>
              <a:ea typeface="Arial"/>
              <a:cs typeface="Arial"/>
              <a:sym typeface="Arial"/>
            </a:endParaRPr>
          </a:p>
          <a:p>
            <a:pPr indent="-342900" lvl="0" marL="342900" rtl="0" algn="l">
              <a:lnSpc>
                <a:spcPct val="100000"/>
              </a:lnSpc>
              <a:spcBef>
                <a:spcPts val="0"/>
              </a:spcBef>
              <a:spcAft>
                <a:spcPts val="0"/>
              </a:spcAft>
              <a:buSzPts val="2240"/>
              <a:buChar char="►"/>
            </a:pPr>
            <a:r>
              <a:rPr lang="sv-SE" sz="2400">
                <a:latin typeface="Arial"/>
                <a:ea typeface="Arial"/>
                <a:cs typeface="Arial"/>
                <a:sym typeface="Arial"/>
              </a:rPr>
              <a:t>Det befintliga företaget kan ha goda förutsättningar att förgrena sig till andra sektorer eller att engagera sig i ny teknik.</a:t>
            </a:r>
            <a:endParaRPr/>
          </a:p>
          <a:p>
            <a:pPr indent="0" lvl="0" marL="0" rtl="0" algn="l">
              <a:lnSpc>
                <a:spcPct val="100000"/>
              </a:lnSpc>
              <a:spcBef>
                <a:spcPts val="0"/>
              </a:spcBef>
              <a:spcAft>
                <a:spcPts val="0"/>
              </a:spcAft>
              <a:buSzPts val="2240"/>
              <a:buNone/>
            </a:pPr>
            <a:r>
              <a:t/>
            </a:r>
            <a:endParaRPr sz="2400">
              <a:latin typeface="Arial"/>
              <a:ea typeface="Arial"/>
              <a:cs typeface="Arial"/>
              <a:sym typeface="Arial"/>
            </a:endParaRPr>
          </a:p>
          <a:p>
            <a:pPr indent="-342900" lvl="0" marL="342900" rtl="0" algn="l">
              <a:lnSpc>
                <a:spcPct val="100000"/>
              </a:lnSpc>
              <a:spcBef>
                <a:spcPts val="0"/>
              </a:spcBef>
              <a:spcAft>
                <a:spcPts val="0"/>
              </a:spcAft>
              <a:buSzPts val="2240"/>
              <a:buChar char="►"/>
            </a:pPr>
            <a:r>
              <a:rPr lang="sv-SE" sz="2400">
                <a:latin typeface="Arial"/>
                <a:ea typeface="Arial"/>
                <a:cs typeface="Arial"/>
                <a:sym typeface="Arial"/>
              </a:rPr>
              <a:t>Antingen så ser företagens vd:ar potentialen för en ny marknad eller så framför personer inom företaget idéer till högsta ledningen för att starta processen.</a:t>
            </a:r>
            <a:endParaRPr/>
          </a:p>
          <a:p>
            <a:pPr indent="-200660" lvl="0" marL="342900" rtl="0" algn="l">
              <a:lnSpc>
                <a:spcPct val="100000"/>
              </a:lnSpc>
              <a:spcBef>
                <a:spcPts val="0"/>
              </a:spcBef>
              <a:spcAft>
                <a:spcPts val="0"/>
              </a:spcAft>
              <a:buSzPts val="2240"/>
              <a:buNone/>
            </a:pPr>
            <a:r>
              <a:t/>
            </a:r>
            <a:endParaRPr sz="2000">
              <a:latin typeface="Arial"/>
              <a:ea typeface="Arial"/>
              <a:cs typeface="Arial"/>
              <a:sym typeface="Arial"/>
            </a:endParaRPr>
          </a:p>
        </p:txBody>
      </p:sp>
      <p:sp>
        <p:nvSpPr>
          <p:cNvPr id="306" name="Google Shape;306;p39"/>
          <p:cNvSpPr txBox="1"/>
          <p:nvPr/>
        </p:nvSpPr>
        <p:spPr>
          <a:xfrm>
            <a:off x="-180677" y="4156914"/>
            <a:ext cx="2996625" cy="1348942"/>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240"/>
              <a:buFont typeface="Noto Sans Symbols"/>
              <a:buNone/>
            </a:pPr>
            <a:r>
              <a:rPr lang="sv-SE" sz="2800">
                <a:solidFill>
                  <a:srgbClr val="3F3F3F"/>
                </a:solidFill>
              </a:rPr>
              <a:t>Storföretag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2240"/>
              <a:buFont typeface="Noto Sans Symbols"/>
              <a:buNone/>
            </a:pPr>
            <a:r>
              <a:t/>
            </a:r>
            <a:endParaRPr b="0" i="0" sz="2800" u="none" cap="none" strike="noStrike">
              <a:solidFill>
                <a:srgbClr val="3F3F3F"/>
              </a:solidFill>
              <a:latin typeface="Arial"/>
              <a:ea typeface="Arial"/>
              <a:cs typeface="Arial"/>
              <a:sym typeface="Arial"/>
            </a:endParaRPr>
          </a:p>
        </p:txBody>
      </p:sp>
      <p:pic>
        <p:nvPicPr>
          <p:cNvPr descr="Management outline" id="307" name="Google Shape;307;p39"/>
          <p:cNvPicPr preferRelativeResize="0"/>
          <p:nvPr/>
        </p:nvPicPr>
        <p:blipFill rotWithShape="1">
          <a:blip r:embed="rId3">
            <a:alphaModFix/>
          </a:blip>
          <a:srcRect b="0" l="0" r="0" t="0"/>
          <a:stretch/>
        </p:blipFill>
        <p:spPr>
          <a:xfrm>
            <a:off x="643165" y="2777914"/>
            <a:ext cx="1353600" cy="135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lang="sv-SE"/>
              <a:t>4 typer av entreprenörskap</a:t>
            </a:r>
            <a:endParaRPr/>
          </a:p>
        </p:txBody>
      </p:sp>
      <p:sp>
        <p:nvSpPr>
          <p:cNvPr id="313" name="Google Shape;313;p40"/>
          <p:cNvSpPr txBox="1"/>
          <p:nvPr/>
        </p:nvSpPr>
        <p:spPr>
          <a:xfrm>
            <a:off x="3085868" y="2938672"/>
            <a:ext cx="8248233" cy="3176711"/>
          </a:xfrm>
          <a:prstGeom prst="rect">
            <a:avLst/>
          </a:prstGeom>
          <a:noFill/>
          <a:ln>
            <a:noFill/>
          </a:ln>
        </p:spPr>
        <p:txBody>
          <a:bodyPr anchorCtr="0" anchor="t" bIns="45700" lIns="91425" spcFirstLastPara="1" rIns="91425" wrap="square" tIns="45700">
            <a:normAutofit lnSpcReduction="10000"/>
          </a:bodyPr>
          <a:lstStyle/>
          <a:p>
            <a:pPr indent="-457200" lvl="0" marL="457200" marR="0" rtl="0" algn="l">
              <a:lnSpc>
                <a:spcPct val="100000"/>
              </a:lnSpc>
              <a:spcBef>
                <a:spcPts val="0"/>
              </a:spcBef>
              <a:spcAft>
                <a:spcPts val="0"/>
              </a:spcAft>
              <a:buClr>
                <a:schemeClr val="accent1"/>
              </a:buClr>
              <a:buSzPts val="2240"/>
              <a:buFont typeface="Noto Sans Symbols"/>
              <a:buChar char="►"/>
            </a:pPr>
            <a:r>
              <a:rPr lang="sv-SE" sz="2600">
                <a:solidFill>
                  <a:srgbClr val="3F3F3F"/>
                </a:solidFill>
              </a:rPr>
              <a:t>Målet med socialt entreprenörskap är att skapa nytta för samhället och mänskligheten.</a:t>
            </a:r>
            <a:r>
              <a:rPr b="0" i="0" lang="sv-SE" sz="2600" u="none" cap="none" strike="noStrike">
                <a:solidFill>
                  <a:srgbClr val="3F3F3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240"/>
              <a:buFont typeface="Noto Sans Symbols"/>
              <a:buNone/>
            </a:pPr>
            <a:r>
              <a:t/>
            </a:r>
            <a:endParaRPr b="0" i="0" sz="2600" u="none" cap="none" strike="noStrike">
              <a:solidFill>
                <a:srgbClr val="3F3F3F"/>
              </a:solidFill>
              <a:latin typeface="Arial"/>
              <a:ea typeface="Arial"/>
              <a:cs typeface="Arial"/>
              <a:sym typeface="Arial"/>
            </a:endParaRPr>
          </a:p>
          <a:p>
            <a:pPr indent="-457200" lvl="0" marL="457200" marR="0" rtl="0" algn="l">
              <a:lnSpc>
                <a:spcPct val="100000"/>
              </a:lnSpc>
              <a:spcBef>
                <a:spcPts val="0"/>
              </a:spcBef>
              <a:spcAft>
                <a:spcPts val="0"/>
              </a:spcAft>
              <a:buClr>
                <a:schemeClr val="accent1"/>
              </a:buClr>
              <a:buSzPts val="2240"/>
              <a:buFont typeface="Noto Sans Symbols"/>
              <a:buChar char="►"/>
            </a:pPr>
            <a:r>
              <a:rPr lang="sv-SE" sz="2600">
                <a:solidFill>
                  <a:srgbClr val="3F3F3F"/>
                </a:solidFill>
              </a:rPr>
              <a:t>De fokuserar på att hjälpa miljön och/eller samhället genom sina produkter och tjänster.</a:t>
            </a:r>
            <a:r>
              <a:rPr b="0" i="0" lang="sv-SE" sz="2600" u="none" cap="none" strike="noStrike">
                <a:solidFill>
                  <a:srgbClr val="3F3F3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14960" lvl="0" marL="457200" marR="0" rtl="0" algn="l">
              <a:lnSpc>
                <a:spcPct val="100000"/>
              </a:lnSpc>
              <a:spcBef>
                <a:spcPts val="0"/>
              </a:spcBef>
              <a:spcAft>
                <a:spcPts val="0"/>
              </a:spcAft>
              <a:buClr>
                <a:schemeClr val="accent1"/>
              </a:buClr>
              <a:buSzPts val="2240"/>
              <a:buFont typeface="Noto Sans Symbols"/>
              <a:buNone/>
            </a:pPr>
            <a:r>
              <a:t/>
            </a:r>
            <a:endParaRPr b="0" i="0" sz="2600" u="none" cap="none" strike="noStrike">
              <a:solidFill>
                <a:srgbClr val="3F3F3F"/>
              </a:solidFill>
              <a:latin typeface="Arial"/>
              <a:ea typeface="Arial"/>
              <a:cs typeface="Arial"/>
              <a:sym typeface="Arial"/>
            </a:endParaRPr>
          </a:p>
          <a:p>
            <a:pPr indent="-457200" lvl="0" marL="457200" marR="0" rtl="0" algn="l">
              <a:lnSpc>
                <a:spcPct val="100000"/>
              </a:lnSpc>
              <a:spcBef>
                <a:spcPts val="0"/>
              </a:spcBef>
              <a:spcAft>
                <a:spcPts val="0"/>
              </a:spcAft>
              <a:buClr>
                <a:schemeClr val="accent1"/>
              </a:buClr>
              <a:buSzPts val="2240"/>
              <a:buFont typeface="Noto Sans Symbols"/>
              <a:buChar char="►"/>
            </a:pPr>
            <a:r>
              <a:rPr lang="sv-SE" sz="2600">
                <a:solidFill>
                  <a:srgbClr val="3F3F3F"/>
                </a:solidFill>
              </a:rPr>
              <a:t>De drivs av att hjälpa sin omvärld, inte av vinster.</a:t>
            </a:r>
            <a:endParaRPr b="0" i="0" sz="1400" u="none" cap="none" strike="noStrike">
              <a:solidFill>
                <a:srgbClr val="000000"/>
              </a:solidFill>
              <a:latin typeface="Arial"/>
              <a:ea typeface="Arial"/>
              <a:cs typeface="Arial"/>
              <a:sym typeface="Arial"/>
            </a:endParaRPr>
          </a:p>
          <a:p>
            <a:pPr indent="-200660" lvl="0" marL="342900" marR="0" rtl="0" algn="l">
              <a:lnSpc>
                <a:spcPct val="100000"/>
              </a:lnSpc>
              <a:spcBef>
                <a:spcPts val="0"/>
              </a:spcBef>
              <a:spcAft>
                <a:spcPts val="0"/>
              </a:spcAft>
              <a:buClr>
                <a:schemeClr val="accent1"/>
              </a:buClr>
              <a:buSzPts val="2240"/>
              <a:buFont typeface="Noto Sans Symbols"/>
              <a:buNone/>
            </a:pPr>
            <a:r>
              <a:t/>
            </a:r>
            <a:endParaRPr b="0" i="0" sz="2800" u="none" cap="none" strike="noStrike">
              <a:solidFill>
                <a:srgbClr val="3F3F3F"/>
              </a:solidFill>
              <a:latin typeface="Arial"/>
              <a:ea typeface="Arial"/>
              <a:cs typeface="Arial"/>
              <a:sym typeface="Arial"/>
            </a:endParaRPr>
          </a:p>
        </p:txBody>
      </p:sp>
      <p:sp>
        <p:nvSpPr>
          <p:cNvPr id="314" name="Google Shape;314;p40"/>
          <p:cNvSpPr txBox="1"/>
          <p:nvPr/>
        </p:nvSpPr>
        <p:spPr>
          <a:xfrm>
            <a:off x="4089" y="4403071"/>
            <a:ext cx="3115645" cy="134029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240"/>
              <a:buFont typeface="Noto Sans Symbols"/>
              <a:buNone/>
            </a:pPr>
            <a:r>
              <a:rPr b="0" i="0" lang="sv-SE" sz="2800" u="none" cap="none" strike="noStrike">
                <a:solidFill>
                  <a:srgbClr val="3F3F3F"/>
                </a:solidFill>
                <a:latin typeface="Arial"/>
                <a:ea typeface="Arial"/>
                <a:cs typeface="Arial"/>
                <a:sym typeface="Arial"/>
              </a:rPr>
              <a:t>Socialt entreprenörskap</a:t>
            </a:r>
            <a:endParaRPr b="0" i="0" sz="2800" u="none" cap="none" strike="noStrike">
              <a:solidFill>
                <a:srgbClr val="3F3F3F"/>
              </a:solidFill>
              <a:latin typeface="Arial"/>
              <a:ea typeface="Arial"/>
              <a:cs typeface="Arial"/>
              <a:sym typeface="Arial"/>
            </a:endParaRPr>
          </a:p>
        </p:txBody>
      </p:sp>
      <p:pic>
        <p:nvPicPr>
          <p:cNvPr descr="User network outline" id="315" name="Google Shape;315;p40"/>
          <p:cNvPicPr preferRelativeResize="0"/>
          <p:nvPr/>
        </p:nvPicPr>
        <p:blipFill rotWithShape="1">
          <a:blip r:embed="rId3">
            <a:alphaModFix/>
          </a:blip>
          <a:srcRect b="0" l="0" r="0" t="0"/>
          <a:stretch/>
        </p:blipFill>
        <p:spPr>
          <a:xfrm>
            <a:off x="891765" y="3018736"/>
            <a:ext cx="1340292" cy="13402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2022-01-26T08:40:10Z</dcterms:created>
  <dc:creator>selin</dc:creator>
</cp:coreProperties>
</file>